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4" r:id="rId2"/>
    <p:sldMasterId id="2147483732" r:id="rId3"/>
  </p:sldMasterIdLst>
  <p:notesMasterIdLst>
    <p:notesMasterId r:id="rId54"/>
  </p:notesMasterIdLst>
  <p:handoutMasterIdLst>
    <p:handoutMasterId r:id="rId55"/>
  </p:handoutMasterIdLst>
  <p:sldIdLst>
    <p:sldId id="260" r:id="rId4"/>
    <p:sldId id="415" r:id="rId5"/>
    <p:sldId id="474" r:id="rId6"/>
    <p:sldId id="475" r:id="rId7"/>
    <p:sldId id="290" r:id="rId8"/>
    <p:sldId id="472" r:id="rId9"/>
    <p:sldId id="483" r:id="rId10"/>
    <p:sldId id="484" r:id="rId11"/>
    <p:sldId id="496" r:id="rId12"/>
    <p:sldId id="414" r:id="rId13"/>
    <p:sldId id="476" r:id="rId14"/>
    <p:sldId id="477" r:id="rId15"/>
    <p:sldId id="478" r:id="rId16"/>
    <p:sldId id="479" r:id="rId17"/>
    <p:sldId id="480" r:id="rId18"/>
    <p:sldId id="481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470" r:id="rId42"/>
    <p:sldId id="482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383" r:id="rId53"/>
  </p:sldIdLst>
  <p:sldSz cx="9144000" cy="6858000" type="screen4x3"/>
  <p:notesSz cx="6669088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FF99CC"/>
    <a:srgbClr val="FF6699"/>
    <a:srgbClr val="FF0066"/>
    <a:srgbClr val="DA1C5C"/>
    <a:srgbClr val="11897D"/>
    <a:srgbClr val="2A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92910" autoAdjust="0"/>
  </p:normalViewPr>
  <p:slideViewPr>
    <p:cSldViewPr snapToGrid="0" showGuides="1">
      <p:cViewPr varScale="1">
        <p:scale>
          <a:sx n="79" d="100"/>
          <a:sy n="79" d="100"/>
        </p:scale>
        <p:origin x="90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8A839C-F14E-4715-A29A-F83E5D20011F}" type="datetimeFigureOut">
              <a:rPr lang="pl-PL"/>
              <a:pPr>
                <a:defRPr/>
              </a:pPr>
              <a:t>09.10.2018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1B29AC-4A18-432B-A452-ED4E6BF8EC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A478B2-12B1-4A2F-B483-4811062847F8}" type="datetimeFigureOut">
              <a:rPr lang="pl-PL"/>
              <a:pPr>
                <a:defRPr/>
              </a:pPr>
              <a:t>09.10.2018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5CF7A1-29B9-4ABF-96FE-7333673DC40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cs typeface="Arial" panose="020B0604020202020204" pitchFamily="34" charset="0"/>
            </a:endParaRP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6A2365-1DE6-4F21-A1DB-AA8ED07D7DBE}" type="slidenum">
              <a:rPr lang="pl-PL" altLang="pl-PL" smtClean="0">
                <a:latin typeface="Calibri" panose="020F0502020204030204" pitchFamily="34" charset="0"/>
              </a:rPr>
              <a:pPr/>
              <a:t>5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0879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5207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4958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2192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760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7636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950031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592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0448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5048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518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9022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076670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38393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4431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7887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2160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909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770225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09808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9176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1942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1628331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060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568471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17695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0884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620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183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8571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5839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2511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432898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94153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7" name="Picture 5" descr="ramka_slajd z piktogramam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52B67D52-1FF0-49F8-A13C-0E51D83C4A31}" type="slidenum">
              <a:rPr lang="pl-PL" altLang="pl-PL" sz="1200" b="1" smtClean="0">
                <a:solidFill>
                  <a:srgbClr val="DA1C5C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smtClean="0">
              <a:solidFill>
                <a:srgbClr val="DA1C5C"/>
              </a:solidFill>
            </a:endParaRPr>
          </a:p>
        </p:txBody>
      </p:sp>
      <p:sp>
        <p:nvSpPr>
          <p:cNvPr id="307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7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4"/>
          <p:cNvSpPr>
            <a:spLocks noGrp="1"/>
          </p:cNvSpPr>
          <p:nvPr>
            <p:ph type="title"/>
          </p:nvPr>
        </p:nvSpPr>
        <p:spPr>
          <a:xfrm>
            <a:off x="1042988" y="811213"/>
            <a:ext cx="7058025" cy="3786187"/>
          </a:xfrm>
        </p:spPr>
        <p:txBody>
          <a:bodyPr>
            <a:spAutoFit/>
          </a:bodyPr>
          <a:lstStyle/>
          <a:p>
            <a:pPr algn="ctr" eaLnBrk="1" hangingPunct="1"/>
            <a:r>
              <a:rPr lang="pl-PL" altLang="pl-PL" b="0" dirty="0" smtClean="0"/>
              <a:t>ODNOWA WSI</a:t>
            </a:r>
            <a:br>
              <a:rPr lang="pl-PL" altLang="pl-PL" b="0" dirty="0" smtClean="0"/>
            </a:br>
            <a:r>
              <a:rPr lang="pl-PL" altLang="pl-PL" b="0" dirty="0" smtClean="0"/>
              <a:t/>
            </a:r>
            <a:br>
              <a:rPr lang="pl-PL" altLang="pl-PL" b="0" dirty="0" smtClean="0"/>
            </a:br>
            <a:r>
              <a:rPr lang="pl-PL" altLang="pl-PL" b="0" dirty="0" smtClean="0"/>
              <a:t>Podsumowanie naborów</a:t>
            </a:r>
            <a:br>
              <a:rPr lang="pl-PL" altLang="pl-PL" b="0" dirty="0" smtClean="0"/>
            </a:br>
            <a:r>
              <a:rPr lang="pl-PL" altLang="pl-PL" b="0" dirty="0" smtClean="0"/>
              <a:t/>
            </a:r>
            <a:br>
              <a:rPr lang="pl-PL" altLang="pl-PL" b="0" dirty="0" smtClean="0"/>
            </a:br>
            <a:r>
              <a:rPr lang="pl-PL" altLang="pl-PL" b="0" dirty="0" smtClean="0"/>
              <a:t/>
            </a:r>
            <a:br>
              <a:rPr lang="pl-PL" altLang="pl-PL" b="0" dirty="0" smtClean="0"/>
            </a:br>
            <a:endParaRPr lang="pl-PL" altLang="pl-PL" b="0" dirty="0" smtClean="0"/>
          </a:p>
        </p:txBody>
      </p:sp>
      <p:sp>
        <p:nvSpPr>
          <p:cNvPr id="6" name="Symbol zastępczy tytułu 8"/>
          <p:cNvSpPr txBox="1">
            <a:spLocks/>
          </p:cNvSpPr>
          <p:nvPr/>
        </p:nvSpPr>
        <p:spPr>
          <a:xfrm>
            <a:off x="468313" y="3300413"/>
            <a:ext cx="8207375" cy="711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a typeface="+mj-ea"/>
              </a:rPr>
              <a:t>Łódź, </a:t>
            </a:r>
            <a:r>
              <a:rPr lang="pl-PL" sz="1600">
                <a:solidFill>
                  <a:schemeClr val="bg1"/>
                </a:solidFill>
                <a:ea typeface="+mj-ea"/>
              </a:rPr>
              <a:t>dnia 10 </a:t>
            </a:r>
            <a:r>
              <a:rPr lang="pl-PL" sz="1600" dirty="0">
                <a:solidFill>
                  <a:schemeClr val="bg1"/>
                </a:solidFill>
                <a:ea typeface="+mj-ea"/>
              </a:rPr>
              <a:t>października 2018 roku</a:t>
            </a:r>
          </a:p>
        </p:txBody>
      </p:sp>
      <p:sp>
        <p:nvSpPr>
          <p:cNvPr id="2" name="Prostokąt 1"/>
          <p:cNvSpPr/>
          <p:nvPr/>
        </p:nvSpPr>
        <p:spPr>
          <a:xfrm>
            <a:off x="3304032" y="4840224"/>
            <a:ext cx="5357191" cy="52081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02" y="4929671"/>
            <a:ext cx="521390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3303767" y="4140272"/>
            <a:ext cx="5359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</a:t>
            </a:r>
            <a:r>
              <a:rPr lang="pl-PL" altLang="pl-PL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Technicznej</a:t>
            </a:r>
            <a:br>
              <a:rPr lang="pl-PL" altLang="pl-PL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„Krajowa </a:t>
            </a:r>
            <a:r>
              <a:rPr lang="pl-PL" altLang="pl-PL" sz="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Sieć Obszarów Wiejskich” Programu Rozwoju Obszarów Wiejskich na lata 2014–2020.</a:t>
            </a:r>
          </a:p>
          <a:p>
            <a:pPr algn="ctr" eaLnBrk="1" hangingPunct="1"/>
            <a:r>
              <a:rPr lang="pl-PL" altLang="pl-PL" sz="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</a:t>
            </a:r>
            <a:r>
              <a:rPr lang="pl-PL" altLang="pl-PL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Wsi.</a:t>
            </a:r>
            <a:br>
              <a:rPr lang="pl-PL" altLang="pl-PL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Materiał </a:t>
            </a:r>
            <a:r>
              <a:rPr lang="pl-PL" altLang="pl-PL" sz="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4 L 0.47257 -0.004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/>
          <p:cNvSpPr>
            <a:spLocks noGrp="1"/>
          </p:cNvSpPr>
          <p:nvPr>
            <p:ph type="title"/>
          </p:nvPr>
        </p:nvSpPr>
        <p:spPr>
          <a:xfrm>
            <a:off x="539750" y="1427163"/>
            <a:ext cx="8064500" cy="2554287"/>
          </a:xfrm>
        </p:spPr>
        <p:txBody>
          <a:bodyPr>
            <a:spAutoFit/>
          </a:bodyPr>
          <a:lstStyle/>
          <a:p>
            <a:pPr algn="ctr" eaLnBrk="1" hangingPunct="1"/>
            <a:r>
              <a:rPr lang="pl-PL" altLang="pl-PL" b="0" smtClean="0"/>
              <a:t>Inwestycje w obiekty pełniące funkcje kulturalne</a:t>
            </a:r>
            <a:br>
              <a:rPr lang="pl-PL" altLang="pl-PL" b="0" smtClean="0"/>
            </a:br>
            <a:r>
              <a:rPr lang="pl-PL" altLang="pl-PL" b="0" smtClean="0"/>
              <a:t/>
            </a:r>
            <a:br>
              <a:rPr lang="pl-PL" altLang="pl-PL" b="0" smtClean="0"/>
            </a:br>
            <a:r>
              <a:rPr lang="pl-PL" altLang="pl-PL" b="0" smtClean="0"/>
              <a:t>Podpisanie umów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i przebudowa budynku Centrum Kultury i Sportu Gminy Bełchatów – Filia w Zdzieszulicach Dolnych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489 502 złotych</a:t>
            </a:r>
          </a:p>
        </p:txBody>
      </p:sp>
      <p:pic>
        <p:nvPicPr>
          <p:cNvPr id="17415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rścień 4"/>
          <p:cNvSpPr/>
          <p:nvPr/>
        </p:nvSpPr>
        <p:spPr>
          <a:xfrm>
            <a:off x="1547813" y="53990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pole tekstowe 1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 err="1">
                <a:solidFill>
                  <a:schemeClr val="tx1"/>
                </a:solidFill>
              </a:rPr>
              <a:t>GOKiS</a:t>
            </a:r>
            <a:r>
              <a:rPr lang="pl-PL" sz="2800" b="1" dirty="0">
                <a:solidFill>
                  <a:schemeClr val="tx1"/>
                </a:solidFill>
              </a:rPr>
              <a:t> w Gminie Biała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Modernizacja budynku Gminnego Ośrodka Kultury i Sportu w Białej wraz z montażem windy dla osób niepełnosprawnych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168 668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i przebudowa budynku Centrum Kultury i Sportu Gminy Bełchatów – Filia w Zdzieszulicach Dolnych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489 502 złotych</a:t>
            </a:r>
          </a:p>
        </p:txBody>
      </p:sp>
      <p:pic>
        <p:nvPicPr>
          <p:cNvPr id="18443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erścień 12"/>
          <p:cNvSpPr/>
          <p:nvPr/>
        </p:nvSpPr>
        <p:spPr>
          <a:xfrm>
            <a:off x="1547813" y="53990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ierścień 13"/>
          <p:cNvSpPr/>
          <p:nvPr/>
        </p:nvSpPr>
        <p:spPr>
          <a:xfrm>
            <a:off x="666750" y="54879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Owal 1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184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pole tekstowe 1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677 -0.038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8" grpId="0" animBg="1"/>
      <p:bldP spid="9" grpId="0" animBg="1"/>
      <p:bldP spid="9" grpId="1" animBg="1"/>
      <p:bldP spid="10" grpId="0" animBg="1"/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budynku użyteczności publicznej wraz z zagospodarowaniem terenu dla potrzeb Gminnego Ośrodka Kultury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196 000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 err="1">
                <a:solidFill>
                  <a:schemeClr val="tx1"/>
                </a:solidFill>
              </a:rPr>
              <a:t>GOKiS</a:t>
            </a:r>
            <a:r>
              <a:rPr lang="pl-PL" sz="2800" b="1" dirty="0">
                <a:solidFill>
                  <a:schemeClr val="tx1"/>
                </a:solidFill>
              </a:rPr>
              <a:t> w Gminie Biała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Modernizacja budynku Gminnego Ośrodka Kultury i Sportu w Białej wraz z montażem windy dla osób niepełnosprawnych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168 668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19468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666750" y="54879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908175" y="4724400"/>
            <a:ext cx="215900" cy="217488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194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pole tekstowe 19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78 -0.010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i rozbudowa w związku ze zmianą sposobu użytkowania budynku OSP na Dom Kultury w Chąśnie Drugim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499 976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budynku użyteczności publicznej wraz z zagospodarowaniem terenu dla potrzeb Gminnego Ośrodka Kultury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196 000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0492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908175" y="4724400"/>
            <a:ext cx="215900" cy="217488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051050" y="41671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04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pole tekstowe 22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018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i rozbudowa budynku świetlicy środowiskowej w Szczecinie i adaptacja oraz rozbudowa budynku w Ząbkach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706 268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i rozbudowa w związku ze zmianą sposobu użytkowania budynku OSP na Dom Kultury w Chąśnie Drugim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499 976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1516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039938" y="41703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116138" y="42370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931988" y="45608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15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pole tekstowe 24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049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Gminnego Ośrodka Kultury w Domaniewicach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i rozbudowa budynku świetlicy środowiskowej w Szczecinie i adaptacja oraz rozbudowa budynku w Ząbkach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706 268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2540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930400" y="45656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005013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930400" y="44211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Prostokąt z rogami zaokrąglonymi po przekątnej 23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255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pole tekstowe 2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081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 Miasto Drzewica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budynku świetlicy wiejskiej w miejscowości Werówka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Gminnego Ośrodka Kultury w Domaniewicach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3564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928813" y="44132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001838" y="448627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522538" y="52530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Prostokąt z rogami zaokrąglonymi po przekątnej 23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357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pole tekstowe 28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114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Grabica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Wyposażenie sali widowiskowej i pracowni w Gminnym Centrum Kultury w Grabicy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 Miasto Drzewica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budynku świetlicy wiejskiej w miejscowości Werówka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4588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522538" y="52530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593975" y="53276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646238" y="52101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Prostokąt z rogami zaokrąglonymi po przekątnej 23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9956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 Miasto Drzewica</a:t>
            </a: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460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pole tekstowe 3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1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7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Inowłódz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– „Sołtysówki” w miejscowości Spała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Grabica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Wyposażenie sali widowiskowej i pracowni w Gminnym Centrum Kultury w Grabicy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5612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646238" y="52101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235200" y="51181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Prostokąt z rogami zaokrąglonymi po przekątnej 23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9956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 Miasto Drzewica</a:t>
            </a: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0" name="Prostokąt z rogami zaokrąglonymi po przekątnej 29"/>
          <p:cNvSpPr/>
          <p:nvPr/>
        </p:nvSpPr>
        <p:spPr>
          <a:xfrm>
            <a:off x="449263" y="32115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Grabica</a:t>
            </a: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5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0" name="pole tekstowe 32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17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</a:t>
            </a:r>
          </a:p>
        </p:txBody>
      </p:sp>
      <p:sp>
        <p:nvSpPr>
          <p:cNvPr id="2" name="Zagięty narożnik 1"/>
          <p:cNvSpPr/>
          <p:nvPr/>
        </p:nvSpPr>
        <p:spPr>
          <a:xfrm rot="20631091">
            <a:off x="357768" y="1822943"/>
            <a:ext cx="4064764" cy="2376264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Rozwoju Obszarów Wiejskich na lata 2014-2020</a:t>
            </a:r>
          </a:p>
        </p:txBody>
      </p:sp>
      <p:sp>
        <p:nvSpPr>
          <p:cNvPr id="5" name="Zagięty narożnik 4"/>
          <p:cNvSpPr/>
          <p:nvPr/>
        </p:nvSpPr>
        <p:spPr>
          <a:xfrm rot="20944066">
            <a:off x="1396210" y="3747512"/>
            <a:ext cx="3572600" cy="223224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DZIAŁANIE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Podstawowe usługi i odnowa wsi na obszarach wiejskich</a:t>
            </a:r>
          </a:p>
        </p:txBody>
      </p:sp>
      <p:sp>
        <p:nvSpPr>
          <p:cNvPr id="6" name="Zagięty narożnik 5"/>
          <p:cNvSpPr/>
          <p:nvPr/>
        </p:nvSpPr>
        <p:spPr>
          <a:xfrm rot="198729">
            <a:off x="4279929" y="1003094"/>
            <a:ext cx="4190289" cy="2232248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PODDZIAŁANIE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Wsparcie inwestycji w tworzenie, ulepszanie i rozwijanie podstawowych usług lokalnych dla ludności wiejskiej,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 tym rekreacji i kultury, i powiązanej infrastruktury</a:t>
            </a:r>
            <a:endParaRPr lang="pl-PL" dirty="0"/>
          </a:p>
        </p:txBody>
      </p:sp>
      <p:sp>
        <p:nvSpPr>
          <p:cNvPr id="8" name="Zagięty narożnik 7"/>
          <p:cNvSpPr/>
          <p:nvPr/>
        </p:nvSpPr>
        <p:spPr>
          <a:xfrm rot="588414">
            <a:off x="4950195" y="3316213"/>
            <a:ext cx="3823670" cy="2232248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 OPERACJI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Inwestycje w obiekty pełniące funkcje kulturalne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212">
            <a:off x="344488" y="2266950"/>
            <a:ext cx="11477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pole tekstowe 9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Kodrąb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i zmiana sposobu użytkowania istniejącego budynku strażnicy OSP na Gminny Ośrodek Kultury w Kodrębie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Inowłódz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– „Sołtysówki” w miejscowości Spała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6636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236788" y="51181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306638" y="51895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760538" y="57959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Prostokąt z rogami zaokrąglonymi po przekątnej 23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9956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 Miasto Drzewica</a:t>
            </a: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0" name="Prostokąt z rogami zaokrąglonymi po przekątnej 29"/>
          <p:cNvSpPr/>
          <p:nvPr/>
        </p:nvSpPr>
        <p:spPr>
          <a:xfrm>
            <a:off x="449263" y="32115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Grabica</a:t>
            </a: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2" name="Prostokąt z rogami zaokrąglonymi po przekątnej 31"/>
          <p:cNvSpPr/>
          <p:nvPr/>
        </p:nvSpPr>
        <p:spPr>
          <a:xfrm>
            <a:off x="449263" y="34274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665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6" name="pole tekstowe 34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Lubochnia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w miejscowości Luboszewy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Kodrąb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i zmiana sposobu użytkowania istniejącego budynku strażnicy OSP na Gminny Ośrodek Kultury w Kodrębie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pic>
        <p:nvPicPr>
          <p:cNvPr id="27660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754188" y="57959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830388" y="58689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133600" y="504031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z rogami zaokrąglonymi po przekątnej 17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0" name="Prostokąt z rogami zaokrąglonymi po przekątnej 19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Prostokąt z rogami zaokrąglonymi po przekątnej 23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Domaniewice</a:t>
            </a: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9956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 Miasto Drzewica</a:t>
            </a: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0" name="Prostokąt z rogami zaokrąglonymi po przekątnej 29"/>
          <p:cNvSpPr/>
          <p:nvPr/>
        </p:nvSpPr>
        <p:spPr>
          <a:xfrm>
            <a:off x="449263" y="32115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Grabica</a:t>
            </a: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2" name="Prostokąt z rogami zaokrąglonymi po przekątnej 31"/>
          <p:cNvSpPr/>
          <p:nvPr/>
        </p:nvSpPr>
        <p:spPr>
          <a:xfrm>
            <a:off x="449263" y="34274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4" name="Prostokąt z rogami zaokrąglonymi po przekątnej 33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Kodrąb</a:t>
            </a: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768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pole tekstowe 3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Ładzice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budynku w miejscowości Jedlno Drugie z przeznaczeniem na świetlicę wiejską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491 190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Bełchatów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Lubochnia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w miejscowości Luboszewy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2868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128838" y="50387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205038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406525" y="58308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12" name="Prostokąt z rogami zaokrąglonymi po przekątnej 11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 err="1">
                  <a:solidFill>
                    <a:schemeClr val="tx1"/>
                  </a:solidFill>
                </a:rPr>
                <a:t>GOKiS</a:t>
              </a:r>
              <a:r>
                <a:rPr lang="pl-PL" sz="1200" b="1" dirty="0">
                  <a:solidFill>
                    <a:schemeClr val="tx1"/>
                  </a:solidFill>
                </a:rPr>
                <a:t> w Gminie Biała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Brzeziny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Chąśno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Dmosin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Domaniewice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Drzewica</a:t>
              </a:r>
            </a:p>
          </p:txBody>
        </p:sp>
        <p:sp>
          <p:nvSpPr>
            <p:cNvPr id="30" name="Prostokąt z rogami zaokrąglonymi po przekątnej 29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</p:grp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6" name="Prostokąt z rogami zaokrąglonymi po przekątnej 35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Lubochnia</a:t>
            </a:r>
          </a:p>
        </p:txBody>
      </p: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86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0" name="pole tekstowe 38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-0.00017 -0.0312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8" grpId="0" animBg="1"/>
      <p:bldP spid="9" grpId="0" animBg="1"/>
      <p:bldP spid="9" grpId="1" animBg="1"/>
      <p:bldP spid="10" grpId="0" animBg="1"/>
      <p:bldP spid="11" grpId="0" animBg="1"/>
      <p:bldP spid="16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Mokrsko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budynku Domu Ludowo-Strażackiego w Ożarowie na potrzeby domu kultury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Ładzice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Rozbudowa budynku w miejscowości Jedlno Drugie z przeznaczeniem na świetlicę wiejską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491 190 złotych</a:t>
            </a:r>
          </a:p>
        </p:txBody>
      </p:sp>
      <p:pic>
        <p:nvPicPr>
          <p:cNvPr id="29706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411288" y="58261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482725" y="5899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715963" y="56721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GOKiS</a:t>
            </a:r>
            <a:r>
              <a:rPr lang="pl-PL" sz="1200" b="1" dirty="0">
                <a:solidFill>
                  <a:schemeClr val="tx1"/>
                </a:solidFill>
              </a:rPr>
              <a:t> w Gminie Biała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Brzeziny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Chąśno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Dmosin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Domaniewice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Drzewica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Ładzice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297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5" name="pole tekstowe 4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Opoczno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w miejscowości Sitowa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Mokrsko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budynku Domu Ludowo-Strażackiego w Ożarowie na potrzeby domu kultury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0730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712788" y="56721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787400" y="57435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439988" y="54260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Brzeziny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Chąśno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Dmosin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Domaniewice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Drzewica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Mokrsko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07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0" name="pole tekstowe 41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Rawa Mazowiecka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integracyjnej społeczności lokalnej w miejscowości Matyldów, gm. Rawa Mazowiecka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Opoczno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w miejscowości Sitowa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1754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436813" y="54260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509838" y="549751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384425" y="48482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Chąśno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Dmosin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Domaniewice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Drzewica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Opoczno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17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5" name="pole tekstowe 42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Regnów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środowiskowej w miejscowości Rylsk z przeznaczeniem na Dom Kultury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209 216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Rawa Mazowiecka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integracyjnej społeczności lokalnej w miejscowości Matyldów, gm. Rawa Mazowiecka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2778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384425" y="484981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457450" y="49212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508250" y="48387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Dmosin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Domaniewice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Drzewica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Rawa Mazowiecka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27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0" name="pole tekstowe 43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Rzeczyca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w Łęgu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361 115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Regnów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środowiskowej w miejscowości Rylsk z przeznaczeniem na Dom Kultury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209 216 złotych</a:t>
            </a:r>
          </a:p>
        </p:txBody>
      </p:sp>
      <p:pic>
        <p:nvPicPr>
          <p:cNvPr id="33802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509838" y="48450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582863" y="49117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424113" y="50450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Domaniewice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Drzewica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Regnów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38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5" name="pole tekstowe 44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Siemkowice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i zmiana sposobu użytkowania budynku szkoły podstawowej na świetlicę wiejską w Zmyślonej, Gmina Siemkowice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312 266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Rzeczyca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świetlicy wiejskiej w Łęgu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361 115 złotych</a:t>
            </a:r>
          </a:p>
        </p:txBody>
      </p:sp>
      <p:pic>
        <p:nvPicPr>
          <p:cNvPr id="34826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419350" y="50419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492375" y="51133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993775" y="55721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 Miasto Drzewica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Grabica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Rzeczyca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48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0" name="pole tekstowe 45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Sławno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budynku świetlicy wiejskiej z infrastrukturą techniczną w miejscowości Antoninów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Siemkowice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i zmiana sposobu użytkowania budynku szkoły podstawowej na świetlicę wiejską w Zmyślonej, Gmina Siemkowice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312 266 złotych</a:t>
            </a:r>
          </a:p>
        </p:txBody>
      </p:sp>
      <p:pic>
        <p:nvPicPr>
          <p:cNvPr id="35850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000125" y="55705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73150" y="56419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274888" y="53101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Grabica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Siemkowice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58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5" name="pole tekstowe 4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</a:t>
            </a:r>
          </a:p>
        </p:txBody>
      </p:sp>
      <p:sp>
        <p:nvSpPr>
          <p:cNvPr id="2" name="Zagięty narożnik 1"/>
          <p:cNvSpPr/>
          <p:nvPr/>
        </p:nvSpPr>
        <p:spPr>
          <a:xfrm rot="20631091">
            <a:off x="357768" y="1822943"/>
            <a:ext cx="4064764" cy="2376264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Rozwoju Obszarów Wiejskich na lata 2014-2020</a:t>
            </a:r>
          </a:p>
        </p:txBody>
      </p:sp>
      <p:sp>
        <p:nvSpPr>
          <p:cNvPr id="5" name="Zagięty narożnik 4"/>
          <p:cNvSpPr/>
          <p:nvPr/>
        </p:nvSpPr>
        <p:spPr>
          <a:xfrm rot="20944066">
            <a:off x="1396210" y="3747512"/>
            <a:ext cx="3572600" cy="223224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DZIAŁANIE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Podstawowe usługi i odnowa wsi na obszarach wiejskich</a:t>
            </a:r>
          </a:p>
        </p:txBody>
      </p:sp>
      <p:sp>
        <p:nvSpPr>
          <p:cNvPr id="6" name="Zagięty narożnik 5"/>
          <p:cNvSpPr/>
          <p:nvPr/>
        </p:nvSpPr>
        <p:spPr>
          <a:xfrm rot="198729">
            <a:off x="4279929" y="1003094"/>
            <a:ext cx="4190289" cy="2232248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PODDZIAŁANIE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Wsparcie inwestycji w tworzenie, ulepszanie i rozwijanie podstawowych usług lokalnych dla ludności wiejskiej,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 tym rekreacji i kultury, i powiązanej infrastruktury</a:t>
            </a:r>
            <a:endParaRPr lang="pl-PL" dirty="0"/>
          </a:p>
        </p:txBody>
      </p:sp>
      <p:sp>
        <p:nvSpPr>
          <p:cNvPr id="8" name="Zagięty narożnik 7"/>
          <p:cNvSpPr/>
          <p:nvPr/>
        </p:nvSpPr>
        <p:spPr>
          <a:xfrm rot="588414">
            <a:off x="4950195" y="3316213"/>
            <a:ext cx="3823670" cy="2232248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 OPERACJI</a:t>
            </a:r>
          </a:p>
          <a:p>
            <a:pPr algn="ctr">
              <a:defRPr/>
            </a:pP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Kształtowanie przestrzeni publicznej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212">
            <a:off x="344488" y="2266950"/>
            <a:ext cx="11477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pole tekstowe 1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Stryków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Tradycja i nowoczesność łączą pokolenia w świetlicy w Starym Imielniku – przebudowa obiektu i utworzenie świetlicy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Sławno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budynku świetlicy wiejskiej z infrastrukturą techniczną w miejscowości Antoninów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6874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271713" y="53086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344738" y="53863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717675" y="46228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Kodrąb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Sławno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68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0" name="pole tekstowe 47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Sulejów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Utworzenie ośrodka edukacji artystycznej, kulturalnej i regionalnej w gminie Sulejów – budowa świetlicy wiejskiej w standardzie plus energetycznym w miejscowości Klementynów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Stryków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Tradycja i nowoczesność łączą pokolenia w świetlicy w Starym Imielniku – przebudowa obiektu i utworzenie świetlicy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7898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719263" y="46355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792288" y="47132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908175" y="54356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Kodrąb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Lubochnia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Stryków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79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5" name="pole tekstowe 47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obiektu pełniącego funkcje kulturalne w miejscowości Wiaderno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Sulejów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Utworzenie ośrodka edukacji artystycznej, kulturalnej i regionalnej w gminie Sulejów – budowa świetlicy wiejskiej w standardzie plus energetycznym w miejscowości Klementynów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8922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905000" y="54324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978025" y="55054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076450" y="51847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Lubochnia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Ładzice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Sulejów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89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0" name="pole tekstowe 49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Rozwój instytucji kultury w Uniejowie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obiektu pełniącego funkcje kulturalne w miejscowości Wiaderno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39946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076450" y="51784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149475" y="52514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1003300" y="44719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Ładzice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Mokrsko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Sulejów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8" name="Owal 47"/>
          <p:cNvSpPr/>
          <p:nvPr/>
        </p:nvSpPr>
        <p:spPr>
          <a:xfrm>
            <a:off x="1966913" y="55054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399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5" name="pole tekstowe 5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 Miasto Warta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budynku użyteczności publicznej na obiekt pełniący funkcje kulturalne w miejscowości Jeziorsko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8138" y="2411413"/>
            <a:ext cx="5761037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Rozwój instytucji kultury w Uniejowie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40970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1009650" y="44640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82675" y="4537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827088" y="47148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Mokrsko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Opoczno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Sulejów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Tomaszów Mazowiecki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8" name="Owal 47"/>
          <p:cNvSpPr/>
          <p:nvPr/>
        </p:nvSpPr>
        <p:spPr>
          <a:xfrm>
            <a:off x="1966913" y="55054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2144713" y="52546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409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pole tekstowe 51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Żarnów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Doposażenie ogólnodostępnej świetlicy wiejskiej w Miedznej Murowanej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87 535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 Miasto Warta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Przebudowa budynku użyteczności publicznej na obiekt pełniący funkcje kulturalne w miejscowości Jeziorsko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41994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823913" y="47132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896938" y="478631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347913" y="546417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Opoczno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Rawa Mazowiecka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Sulejów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Tomaszów Mazowiecki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Uniejów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 Miasto Warta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8" name="Owal 47"/>
          <p:cNvSpPr/>
          <p:nvPr/>
        </p:nvSpPr>
        <p:spPr>
          <a:xfrm>
            <a:off x="1966913" y="55054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2144713" y="52546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1" name="Owal 50"/>
          <p:cNvSpPr/>
          <p:nvPr/>
        </p:nvSpPr>
        <p:spPr>
          <a:xfrm>
            <a:off x="1085850" y="45339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420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5" name="pole tekstowe 52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Żelechlinek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Domu Ludowego w Bukowcu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Żarnów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Doposażenie ogólnodostępnej świetlicy wiejskiej w Miedznej Murowanej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87 535 złotych</a:t>
            </a:r>
          </a:p>
        </p:txBody>
      </p:sp>
      <p:pic>
        <p:nvPicPr>
          <p:cNvPr id="43018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343150" y="54657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416175" y="55387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ierścień 16"/>
          <p:cNvSpPr/>
          <p:nvPr/>
        </p:nvSpPr>
        <p:spPr>
          <a:xfrm>
            <a:off x="2157413" y="48831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Rawa Mazowiecka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Sulejów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Regnów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Tomaszów Mazowiecki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Uniejów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Warta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Żarnów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8" name="Owal 47"/>
          <p:cNvSpPr/>
          <p:nvPr/>
        </p:nvSpPr>
        <p:spPr>
          <a:xfrm>
            <a:off x="1966913" y="55054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2144713" y="52546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1" name="Owal 50"/>
          <p:cNvSpPr/>
          <p:nvPr/>
        </p:nvSpPr>
        <p:spPr>
          <a:xfrm>
            <a:off x="1085850" y="45339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2" name="Owal 51"/>
          <p:cNvSpPr/>
          <p:nvPr/>
        </p:nvSpPr>
        <p:spPr>
          <a:xfrm>
            <a:off x="893763" y="478790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430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0" name="pole tekstowe 53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38188" y="765175"/>
            <a:ext cx="7272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Żelechlinek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Budowa Domu Ludowego w Bukowcu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pic>
        <p:nvPicPr>
          <p:cNvPr id="44039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5" name="Pierścień 14"/>
          <p:cNvSpPr/>
          <p:nvPr/>
        </p:nvSpPr>
        <p:spPr>
          <a:xfrm>
            <a:off x="2152650" y="48847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225675" y="49530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Regnów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449263" y="1914525"/>
            <a:ext cx="2339975" cy="1908175"/>
            <a:chOff x="450000" y="1915200"/>
            <a:chExt cx="2339975" cy="1907388"/>
          </a:xfrm>
        </p:grpSpPr>
        <p:sp>
          <p:nvSpPr>
            <p:cNvPr id="30" name="Prostokąt z rogami zaokrąglonymi po przekątnej 29"/>
            <p:cNvSpPr/>
            <p:nvPr/>
          </p:nvSpPr>
          <p:spPr>
            <a:xfrm>
              <a:off x="450000" y="2995842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Tomaszów Mazowiecki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>
            <a:xfrm>
              <a:off x="450000" y="1915200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>
            <a:xfrm>
              <a:off x="450000" y="2131011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>
            <a:xfrm>
              <a:off x="450000" y="2346822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50000" y="2562633"/>
              <a:ext cx="2339975" cy="17931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50000" y="2778444"/>
              <a:ext cx="2339975" cy="1809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Sulejów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50000" y="3211653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Uniejów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50000" y="3427464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Warta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>
            <a:xfrm>
              <a:off x="450000" y="3643275"/>
              <a:ext cx="2339975" cy="179313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Żarnów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8" name="Prostokąt z rogami zaokrąglonymi po przekątnej 37"/>
          <p:cNvSpPr/>
          <p:nvPr/>
        </p:nvSpPr>
        <p:spPr>
          <a:xfrm>
            <a:off x="449263" y="36433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Żelechlinek</a:t>
            </a: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8" name="Owal 47"/>
          <p:cNvSpPr/>
          <p:nvPr/>
        </p:nvSpPr>
        <p:spPr>
          <a:xfrm>
            <a:off x="1966913" y="55054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2144713" y="52546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1" name="Owal 50"/>
          <p:cNvSpPr/>
          <p:nvPr/>
        </p:nvSpPr>
        <p:spPr>
          <a:xfrm>
            <a:off x="1085850" y="45339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2" name="Owal 51"/>
          <p:cNvSpPr/>
          <p:nvPr/>
        </p:nvSpPr>
        <p:spPr>
          <a:xfrm>
            <a:off x="893763" y="478790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3" name="Owal 52"/>
          <p:cNvSpPr/>
          <p:nvPr/>
        </p:nvSpPr>
        <p:spPr>
          <a:xfrm>
            <a:off x="2408238" y="554037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440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1" name="pole tekstowe 54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6 0.24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L 0.00018 -0.0314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6" grpId="0" animBg="1"/>
      <p:bldP spid="12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ole tekstowe 8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415925" y="214313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1400" kern="0" dirty="0" smtClean="0">
                <a:solidFill>
                  <a:srgbClr val="DA1C5C"/>
                </a:solidFill>
                <a:latin typeface="Arial" charset="0"/>
              </a:rPr>
              <a:t>Inwestycje w obiekty pełniące funkcje kulturalne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44037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-127000"/>
            <a:ext cx="7361237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wal 13"/>
          <p:cNvSpPr/>
          <p:nvPr/>
        </p:nvSpPr>
        <p:spPr>
          <a:xfrm>
            <a:off x="1620838" y="547846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2225675" y="49530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738188" y="5559425"/>
            <a:ext cx="71437" cy="73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979613" y="47974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112963" y="42481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2001838" y="46370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003425" y="4486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2593975" y="53260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1717675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5" name="Owal 34"/>
          <p:cNvSpPr/>
          <p:nvPr/>
        </p:nvSpPr>
        <p:spPr>
          <a:xfrm>
            <a:off x="2308225" y="51895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449263" y="1698625"/>
            <a:ext cx="2339975" cy="2124075"/>
            <a:chOff x="449263" y="1698625"/>
            <a:chExt cx="2339975" cy="2124075"/>
          </a:xfrm>
        </p:grpSpPr>
        <p:sp>
          <p:nvSpPr>
            <p:cNvPr id="12" name="Prostokąt z rogami zaokrąglonymi po przekątnej 11"/>
            <p:cNvSpPr/>
            <p:nvPr/>
          </p:nvSpPr>
          <p:spPr>
            <a:xfrm>
              <a:off x="449263" y="1698625"/>
              <a:ext cx="2339975" cy="179388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Rzeczyca</a:t>
              </a:r>
            </a:p>
          </p:txBody>
        </p:sp>
        <p:sp>
          <p:nvSpPr>
            <p:cNvPr id="30" name="Prostokąt z rogami zaokrąglonymi po przekątnej 29"/>
            <p:cNvSpPr/>
            <p:nvPr/>
          </p:nvSpPr>
          <p:spPr bwMode="auto">
            <a:xfrm>
              <a:off x="449263" y="2995613"/>
              <a:ext cx="2339975" cy="179387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Uniejów</a:t>
              </a:r>
            </a:p>
          </p:txBody>
        </p:sp>
        <p:sp>
          <p:nvSpPr>
            <p:cNvPr id="18" name="Prostokąt z rogami zaokrąglonymi po przekątnej 17"/>
            <p:cNvSpPr/>
            <p:nvPr/>
          </p:nvSpPr>
          <p:spPr bwMode="auto">
            <a:xfrm>
              <a:off x="449263" y="1914525"/>
              <a:ext cx="2339975" cy="179388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Siemkowice</a:t>
              </a:r>
            </a:p>
          </p:txBody>
        </p:sp>
        <p:sp>
          <p:nvSpPr>
            <p:cNvPr id="20" name="Prostokąt z rogami zaokrąglonymi po przekątnej 19"/>
            <p:cNvSpPr/>
            <p:nvPr/>
          </p:nvSpPr>
          <p:spPr bwMode="auto">
            <a:xfrm>
              <a:off x="449263" y="2130425"/>
              <a:ext cx="2339975" cy="179388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Sławno</a:t>
              </a:r>
            </a:p>
          </p:txBody>
        </p:sp>
        <p:sp>
          <p:nvSpPr>
            <p:cNvPr id="24" name="Prostokąt z rogami zaokrąglonymi po przekątnej 23"/>
            <p:cNvSpPr/>
            <p:nvPr/>
          </p:nvSpPr>
          <p:spPr bwMode="auto">
            <a:xfrm>
              <a:off x="449263" y="2346325"/>
              <a:ext cx="2339975" cy="179388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Stryków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 bwMode="auto">
            <a:xfrm>
              <a:off x="449263" y="2562225"/>
              <a:ext cx="2339975" cy="179388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Sulejów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 bwMode="auto">
            <a:xfrm>
              <a:off x="449263" y="2778125"/>
              <a:ext cx="2339975" cy="180975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Tomaszów Mazowiecki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 bwMode="auto">
            <a:xfrm>
              <a:off x="449263" y="3211513"/>
              <a:ext cx="2339975" cy="179387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 Miasto Warta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 bwMode="auto">
            <a:xfrm>
              <a:off x="449263" y="3427413"/>
              <a:ext cx="2339975" cy="179387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Żarnów</a:t>
              </a:r>
            </a:p>
          </p:txBody>
        </p:sp>
        <p:sp>
          <p:nvSpPr>
            <p:cNvPr id="36" name="Prostokąt z rogami zaokrąglonymi po przekątnej 35"/>
            <p:cNvSpPr/>
            <p:nvPr/>
          </p:nvSpPr>
          <p:spPr bwMode="auto">
            <a:xfrm>
              <a:off x="449263" y="3643313"/>
              <a:ext cx="2339975" cy="179387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Żelechlinek</a:t>
              </a:r>
            </a:p>
          </p:txBody>
        </p:sp>
      </p:grpSp>
      <p:sp>
        <p:nvSpPr>
          <p:cNvPr id="37" name="Owal 36"/>
          <p:cNvSpPr/>
          <p:nvPr/>
        </p:nvSpPr>
        <p:spPr>
          <a:xfrm>
            <a:off x="1825625" y="58689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0" name="Owal 39"/>
          <p:cNvSpPr/>
          <p:nvPr/>
        </p:nvSpPr>
        <p:spPr>
          <a:xfrm>
            <a:off x="2195513" y="51117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1482725" y="589756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1" name="Owal 40"/>
          <p:cNvSpPr/>
          <p:nvPr/>
        </p:nvSpPr>
        <p:spPr>
          <a:xfrm>
            <a:off x="784225" y="57467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2" name="Owal 41"/>
          <p:cNvSpPr/>
          <p:nvPr/>
        </p:nvSpPr>
        <p:spPr>
          <a:xfrm>
            <a:off x="2511425" y="55022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2452688" y="492283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2578100" y="491807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5" name="Owal 44"/>
          <p:cNvSpPr/>
          <p:nvPr/>
        </p:nvSpPr>
        <p:spPr>
          <a:xfrm>
            <a:off x="2492375" y="51165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6" name="Owal 45"/>
          <p:cNvSpPr/>
          <p:nvPr/>
        </p:nvSpPr>
        <p:spPr>
          <a:xfrm>
            <a:off x="1073150" y="56451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9" name="Owal 48"/>
          <p:cNvSpPr/>
          <p:nvPr/>
        </p:nvSpPr>
        <p:spPr>
          <a:xfrm>
            <a:off x="2343150" y="53863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7" name="Owal 46"/>
          <p:cNvSpPr/>
          <p:nvPr/>
        </p:nvSpPr>
        <p:spPr>
          <a:xfrm>
            <a:off x="1795463" y="47085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8" name="Owal 47"/>
          <p:cNvSpPr/>
          <p:nvPr/>
        </p:nvSpPr>
        <p:spPr>
          <a:xfrm>
            <a:off x="1966913" y="550545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2144713" y="525462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1" name="Owal 50"/>
          <p:cNvSpPr/>
          <p:nvPr/>
        </p:nvSpPr>
        <p:spPr>
          <a:xfrm>
            <a:off x="1085850" y="45339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2" name="Owal 51"/>
          <p:cNvSpPr/>
          <p:nvPr/>
        </p:nvSpPr>
        <p:spPr>
          <a:xfrm>
            <a:off x="893763" y="4787900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53" name="Owal 52"/>
          <p:cNvSpPr/>
          <p:nvPr/>
        </p:nvSpPr>
        <p:spPr>
          <a:xfrm>
            <a:off x="2408238" y="554037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97000" y="3595688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Żelechlinek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1511300" y="3384550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Żarnów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1836738" y="3168650"/>
            <a:ext cx="1450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Warta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1476375" y="2952750"/>
            <a:ext cx="1450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Uniejów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1044575" y="273526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Tomaszów M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1511300" y="2519363"/>
            <a:ext cx="14525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Sulejów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1498600" y="2306638"/>
            <a:ext cx="1450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Stryków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1522413" y="2081213"/>
            <a:ext cx="1450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Sławno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1376363" y="1868488"/>
            <a:ext cx="1450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Siemkowice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1484313" y="1643063"/>
            <a:ext cx="1450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Rzeczyca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2098675" y="1644650"/>
            <a:ext cx="14509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Regnów</a:t>
            </a:r>
          </a:p>
        </p:txBody>
      </p:sp>
      <p:sp>
        <p:nvSpPr>
          <p:cNvPr id="65" name="pole tekstowe 64"/>
          <p:cNvSpPr txBox="1"/>
          <p:nvPr/>
        </p:nvSpPr>
        <p:spPr>
          <a:xfrm>
            <a:off x="433388" y="164941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Rawa M</a:t>
            </a:r>
          </a:p>
        </p:txBody>
      </p:sp>
      <p:sp>
        <p:nvSpPr>
          <p:cNvPr id="66" name="pole tekstowe 65"/>
          <p:cNvSpPr txBox="1"/>
          <p:nvPr/>
        </p:nvSpPr>
        <p:spPr>
          <a:xfrm>
            <a:off x="403225" y="207486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Opoczno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2052638" y="2947988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Mokrsko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33388" y="3603625"/>
            <a:ext cx="14509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Ładzice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376238" y="295116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Lubochnia</a:t>
            </a:r>
          </a:p>
        </p:txBody>
      </p:sp>
      <p:sp>
        <p:nvSpPr>
          <p:cNvPr id="70" name="pole tekstowe 69"/>
          <p:cNvSpPr txBox="1"/>
          <p:nvPr/>
        </p:nvSpPr>
        <p:spPr>
          <a:xfrm>
            <a:off x="2079625" y="2300288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Kodrąb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422275" y="2517775"/>
            <a:ext cx="14509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Inowłódz</a:t>
            </a:r>
          </a:p>
        </p:txBody>
      </p:sp>
      <p:sp>
        <p:nvSpPr>
          <p:cNvPr id="72" name="pole tekstowe 71"/>
          <p:cNvSpPr txBox="1"/>
          <p:nvPr/>
        </p:nvSpPr>
        <p:spPr>
          <a:xfrm>
            <a:off x="387350" y="186531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Grabica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2033588" y="2082800"/>
            <a:ext cx="14509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Drzewica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433388" y="3786188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Domaniewice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2159000" y="186531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Dmosin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2090738" y="2517775"/>
            <a:ext cx="14509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Chąśno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422275" y="2300288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Brzeziny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2147888" y="273526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Biała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365125" y="2735263"/>
            <a:ext cx="14509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Bełchatów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3385 -0.2453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-1226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60416 -0.1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541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62257 0.245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8" y="1224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5069 -0.0942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47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3733 -0.213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1067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61545 0.1847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923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112E-17 L 0.52448 0.2840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1419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46406 -0.0219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11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4045 0.3196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1597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24514 0.4773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238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67708 0.2553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127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65365 0.1733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865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78073 0.1194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28" y="597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79531 0.357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1787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6615 0.3400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699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49704 0.3011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50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72448 0.0928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463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382 0.4694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2347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7382 0.1877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0" y="9375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58577 0.3011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8" y="1504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64583 0.2828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141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63073 -0.325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8" y="-1627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45955 0.0129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64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49948 -0.2439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-1219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6283 0.0393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196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5329 0.3060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1530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50573 0.26273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9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40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4" grpId="0"/>
      <p:bldP spid="4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4"/>
          <p:cNvSpPr>
            <a:spLocks noGrp="1"/>
          </p:cNvSpPr>
          <p:nvPr>
            <p:ph type="title"/>
          </p:nvPr>
        </p:nvSpPr>
        <p:spPr>
          <a:xfrm>
            <a:off x="539750" y="1427163"/>
            <a:ext cx="8064500" cy="2554287"/>
          </a:xfrm>
        </p:spPr>
        <p:txBody>
          <a:bodyPr>
            <a:spAutoFit/>
          </a:bodyPr>
          <a:lstStyle/>
          <a:p>
            <a:pPr algn="ctr" eaLnBrk="1" hangingPunct="1"/>
            <a:r>
              <a:rPr lang="pl-PL" altLang="pl-PL" b="0" smtClean="0"/>
              <a:t>Kształtowanie przestrzeni publicznej</a:t>
            </a:r>
            <a:br>
              <a:rPr lang="pl-PL" altLang="pl-PL" b="0" smtClean="0"/>
            </a:br>
            <a:r>
              <a:rPr lang="pl-PL" altLang="pl-PL" b="0" smtClean="0"/>
              <a:t/>
            </a:r>
            <a:br>
              <a:rPr lang="pl-PL" altLang="pl-PL" b="0" smtClean="0"/>
            </a:br>
            <a:r>
              <a:rPr lang="pl-PL" altLang="pl-PL" b="0" smtClean="0"/>
              <a:t>Podsumowanie naboru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</a:t>
            </a:r>
          </a:p>
        </p:txBody>
      </p:sp>
      <p:pic>
        <p:nvPicPr>
          <p:cNvPr id="921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831975"/>
            <a:ext cx="65786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rostokąt 1"/>
          <p:cNvSpPr>
            <a:spLocks noChangeArrowheads="1"/>
          </p:cNvSpPr>
          <p:nvPr/>
        </p:nvSpPr>
        <p:spPr bwMode="auto">
          <a:xfrm>
            <a:off x="395288" y="1628775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000000"/>
                </a:solidFill>
              </a:rPr>
              <a:t>Termin naborów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4284663" y="2133600"/>
            <a:ext cx="71437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chemat blokowy: proces alternatywny 9"/>
          <p:cNvSpPr/>
          <p:nvPr/>
        </p:nvSpPr>
        <p:spPr>
          <a:xfrm>
            <a:off x="3276600" y="2843213"/>
            <a:ext cx="4283075" cy="144462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2" name="Schemat blokowy: proces alternatywny 11"/>
          <p:cNvSpPr/>
          <p:nvPr/>
        </p:nvSpPr>
        <p:spPr>
          <a:xfrm>
            <a:off x="1511300" y="3067050"/>
            <a:ext cx="6048375" cy="144463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3" name="Schemat blokowy: proces alternatywny 12"/>
          <p:cNvSpPr/>
          <p:nvPr/>
        </p:nvSpPr>
        <p:spPr>
          <a:xfrm>
            <a:off x="1511300" y="3294063"/>
            <a:ext cx="6048375" cy="144462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511300" y="3517900"/>
            <a:ext cx="6048375" cy="142875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5" name="Schemat blokowy: proces alternatywny 14"/>
          <p:cNvSpPr/>
          <p:nvPr/>
        </p:nvSpPr>
        <p:spPr>
          <a:xfrm>
            <a:off x="1511300" y="3736975"/>
            <a:ext cx="1692275" cy="144463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6" name="Schemat blokowy: proces alternatywny 15"/>
          <p:cNvSpPr/>
          <p:nvPr/>
        </p:nvSpPr>
        <p:spPr>
          <a:xfrm>
            <a:off x="3276600" y="3959225"/>
            <a:ext cx="4283075" cy="144463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Schemat blokowy: proces alternatywny 16"/>
          <p:cNvSpPr/>
          <p:nvPr/>
        </p:nvSpPr>
        <p:spPr>
          <a:xfrm>
            <a:off x="1511300" y="4186238"/>
            <a:ext cx="6048375" cy="144462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Schemat blokowy: proces alternatywny 17"/>
          <p:cNvSpPr/>
          <p:nvPr/>
        </p:nvSpPr>
        <p:spPr>
          <a:xfrm>
            <a:off x="1511300" y="4410075"/>
            <a:ext cx="6048375" cy="144463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9" name="Schemat blokowy: proces alternatywny 18"/>
          <p:cNvSpPr/>
          <p:nvPr/>
        </p:nvSpPr>
        <p:spPr>
          <a:xfrm>
            <a:off x="1511300" y="4633913"/>
            <a:ext cx="6048375" cy="142875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0" name="Schemat blokowy: proces alternatywny 19"/>
          <p:cNvSpPr/>
          <p:nvPr/>
        </p:nvSpPr>
        <p:spPr>
          <a:xfrm>
            <a:off x="1511300" y="4856163"/>
            <a:ext cx="3455988" cy="144462"/>
          </a:xfrm>
          <a:prstGeom prst="flowChartAlternateProcess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92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pole tekstowe 22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1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przestrzeni publicznej w centrum Burzenina przy Urzędzie Gminy Burzenin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209 829 złotych</a:t>
            </a:r>
          </a:p>
        </p:txBody>
      </p:sp>
      <p:pic>
        <p:nvPicPr>
          <p:cNvPr id="47111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rścień 4"/>
          <p:cNvSpPr/>
          <p:nvPr/>
        </p:nvSpPr>
        <p:spPr>
          <a:xfrm>
            <a:off x="976313" y="520541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471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pole tekstowe 9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Inowłódz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terenu wokół PSP Inowłódz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przestrzeni publicznej w centrum Burzenina przy Urzędzie Gminy Burzenin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209 829 złotych</a:t>
            </a:r>
          </a:p>
        </p:txBody>
      </p:sp>
      <p:pic>
        <p:nvPicPr>
          <p:cNvPr id="48139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erścień 12"/>
          <p:cNvSpPr/>
          <p:nvPr/>
        </p:nvSpPr>
        <p:spPr>
          <a:xfrm>
            <a:off x="979488" y="52133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Owal 1"/>
          <p:cNvSpPr/>
          <p:nvPr/>
        </p:nvSpPr>
        <p:spPr>
          <a:xfrm>
            <a:off x="1052513" y="5281613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6" name="Pierścień 15"/>
          <p:cNvSpPr/>
          <p:nvPr/>
        </p:nvSpPr>
        <p:spPr>
          <a:xfrm>
            <a:off x="2295525" y="51403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481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pole tekstowe 1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677 -0.038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8" grpId="0" animBg="1"/>
      <p:bldP spid="9" grpId="0" animBg="1"/>
      <p:bldP spid="9" grpId="1" animBg="1"/>
      <p:bldP spid="10" grpId="0" animBg="1"/>
      <p:bldP spid="11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przestrzeni publicznej polegającej na budowie parkingu dla 58 stanowisk z dwoma zjazdami z drogi powiatowej, budowie siłowni zewnętrznej, rozbudowie placu zabaw, budowie ciągów pieszo-jezdnych i małej architektury – I etap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Inowłódz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terenu wokół PSP Inowłódz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49164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2298700" y="51371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2370138" y="52085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Pierścień 22"/>
          <p:cNvSpPr/>
          <p:nvPr/>
        </p:nvSpPr>
        <p:spPr>
          <a:xfrm>
            <a:off x="838200" y="57594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491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0" name="pole tekstowe 17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278 -0.010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12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Poprawa atrakcyjności turystycznej terenów </a:t>
            </a:r>
            <a:r>
              <a:rPr lang="pl-PL" sz="2400" dirty="0" err="1">
                <a:solidFill>
                  <a:schemeClr val="tx1"/>
                </a:solidFill>
              </a:rPr>
              <a:t>nadpilicznych</a:t>
            </a:r>
            <a:r>
              <a:rPr lang="pl-PL" sz="2400" dirty="0">
                <a:solidFill>
                  <a:schemeClr val="tx1"/>
                </a:solidFill>
              </a:rPr>
              <a:t> wraz z rewitalizacją parku przy ul. Krakowskiej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przestrzeni publicznej polegającej na budowie parkingu dla 58 stanowisk z dwoma zjazdami z drogi powiatowej, budowie siłowni zewnętrznej, rozbudowie placu zabaw, budowie ciągów pieszo-jezdnych i małej architektury – I etap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50188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836613" y="57594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908050" y="58261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Pierścień 22"/>
          <p:cNvSpPr/>
          <p:nvPr/>
        </p:nvSpPr>
        <p:spPr>
          <a:xfrm>
            <a:off x="2058988" y="584993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6" name="pole tekstowe 2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45937 0.019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20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Rozprza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przestrzeni publicznej w Rynku Piastowskim w Rozprzy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175 671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Poprawa atrakcyjności turystycznej terenów </a:t>
            </a:r>
            <a:r>
              <a:rPr lang="pl-PL" sz="2400" dirty="0" err="1">
                <a:solidFill>
                  <a:schemeClr val="tx1"/>
                </a:solidFill>
              </a:rPr>
              <a:t>nadpilicznych</a:t>
            </a:r>
            <a:r>
              <a:rPr lang="pl-PL" sz="2400" dirty="0">
                <a:solidFill>
                  <a:schemeClr val="tx1"/>
                </a:solidFill>
              </a:rPr>
              <a:t> wraz z rewitalizacją parku przy ul. Krakowskiej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512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2049463" y="58420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2127250" y="59150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Pierścień 22"/>
          <p:cNvSpPr/>
          <p:nvPr/>
        </p:nvSpPr>
        <p:spPr>
          <a:xfrm>
            <a:off x="1804988" y="5487988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27" name="Owal 26"/>
          <p:cNvSpPr/>
          <p:nvPr/>
        </p:nvSpPr>
        <p:spPr>
          <a:xfrm>
            <a:off x="914400" y="58229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512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2" name="pole tekstowe 28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4983 0.0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20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Kształtowanie przestrzeni publicznej przy ul. Wesołej w miejscowości Smardzewice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298 685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Rozprza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Zagospodarowanie przestrzeni publicznej w Rynku Piastowskim w Rozprzy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175 671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52236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1798638" y="5483225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1870075" y="55562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Pierścień 22"/>
          <p:cNvSpPr/>
          <p:nvPr/>
        </p:nvSpPr>
        <p:spPr>
          <a:xfrm>
            <a:off x="2090738" y="52260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27" name="Owal 26"/>
          <p:cNvSpPr/>
          <p:nvPr/>
        </p:nvSpPr>
        <p:spPr>
          <a:xfrm>
            <a:off x="914400" y="58229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Rozprza</a:t>
            </a:r>
          </a:p>
        </p:txBody>
      </p:sp>
      <p:sp>
        <p:nvSpPr>
          <p:cNvPr id="29" name="Owal 28"/>
          <p:cNvSpPr/>
          <p:nvPr/>
        </p:nvSpPr>
        <p:spPr>
          <a:xfrm>
            <a:off x="2124075" y="59134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52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8" name="pole tekstowe 30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173 0.08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4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20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Kształtowanie przestrzeni publicznej w Gminie Uniejów w miejscowościach: </a:t>
            </a:r>
            <a:r>
              <a:rPr lang="pl-PL" sz="2400" dirty="0" err="1">
                <a:solidFill>
                  <a:schemeClr val="tx1"/>
                </a:solidFill>
              </a:rPr>
              <a:t>Spycimierz</a:t>
            </a:r>
            <a:r>
              <a:rPr lang="pl-PL" sz="2400" dirty="0">
                <a:solidFill>
                  <a:schemeClr val="tx1"/>
                </a:solidFill>
              </a:rPr>
              <a:t>, Uniejów </a:t>
            </a:r>
            <a:r>
              <a:rPr lang="pl-PL" sz="2400">
                <a:solidFill>
                  <a:schemeClr val="tx1"/>
                </a:solidFill>
              </a:rPr>
              <a:t>i Wilamów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1 500 000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Kształtowanie przestrzeni publicznej przy ul. Wesołej w miejscowości Smardzewice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298 685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53260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2090738" y="522605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2162175" y="52943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Pierścień 22"/>
          <p:cNvSpPr/>
          <p:nvPr/>
        </p:nvSpPr>
        <p:spPr>
          <a:xfrm>
            <a:off x="1009650" y="44243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27" name="Owal 26"/>
          <p:cNvSpPr/>
          <p:nvPr/>
        </p:nvSpPr>
        <p:spPr>
          <a:xfrm>
            <a:off x="914400" y="58229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Rozprza</a:t>
            </a:r>
          </a:p>
        </p:txBody>
      </p:sp>
      <p:sp>
        <p:nvSpPr>
          <p:cNvPr id="29" name="Owal 28"/>
          <p:cNvSpPr/>
          <p:nvPr/>
        </p:nvSpPr>
        <p:spPr>
          <a:xfrm>
            <a:off x="2124075" y="59134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0" name="Prostokąt z rogami zaokrąglonymi po przekątnej 29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31" name="Owal 30"/>
          <p:cNvSpPr/>
          <p:nvPr/>
        </p:nvSpPr>
        <p:spPr>
          <a:xfrm>
            <a:off x="1870075" y="55514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532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4" name="pole tekstowe 32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173 0.112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20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z rogami zaokrąglonymi po przekątnej 3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Żarnów</a:t>
            </a:r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Renowacja rynku w Żarnowie</a:t>
            </a:r>
          </a:p>
        </p:txBody>
      </p:sp>
      <p:sp>
        <p:nvSpPr>
          <p:cNvPr id="22" name="Prostokąt z rogami zaokrąglonymi po przekątnej 21"/>
          <p:cNvSpPr/>
          <p:nvPr/>
        </p:nvSpPr>
        <p:spPr>
          <a:xfrm>
            <a:off x="2879725" y="5218113"/>
            <a:ext cx="5761038" cy="5032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329 760 złotych</a:t>
            </a:r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Kształtowanie przestrzeni publicznej w Gminie Uniejów w miejscowościach: </a:t>
            </a:r>
            <a:r>
              <a:rPr lang="pl-PL" sz="2400" dirty="0" err="1">
                <a:solidFill>
                  <a:schemeClr val="tx1"/>
                </a:solidFill>
              </a:rPr>
              <a:t>Spycimierz</a:t>
            </a:r>
            <a:r>
              <a:rPr lang="pl-PL" sz="2400" dirty="0">
                <a:solidFill>
                  <a:schemeClr val="tx1"/>
                </a:solidFill>
              </a:rPr>
              <a:t>, Uniejów i Wilamów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1 500 000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54284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1011238" y="4419600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1076325" y="4494213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3" name="Pierścień 22"/>
          <p:cNvSpPr/>
          <p:nvPr/>
        </p:nvSpPr>
        <p:spPr>
          <a:xfrm>
            <a:off x="2247900" y="55927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27" name="Owal 26"/>
          <p:cNvSpPr/>
          <p:nvPr/>
        </p:nvSpPr>
        <p:spPr>
          <a:xfrm>
            <a:off x="914400" y="58229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Rozprza</a:t>
            </a:r>
          </a:p>
        </p:txBody>
      </p:sp>
      <p:sp>
        <p:nvSpPr>
          <p:cNvPr id="29" name="Owal 28"/>
          <p:cNvSpPr/>
          <p:nvPr/>
        </p:nvSpPr>
        <p:spPr>
          <a:xfrm>
            <a:off x="2124075" y="59134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0" name="Prostokąt z rogami zaokrąglonymi po przekątnej 29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31" name="Owal 30"/>
          <p:cNvSpPr/>
          <p:nvPr/>
        </p:nvSpPr>
        <p:spPr>
          <a:xfrm>
            <a:off x="1870075" y="55514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2" name="Prostokąt z rogami zaokrąglonymi po przekątnej 31"/>
          <p:cNvSpPr/>
          <p:nvPr/>
        </p:nvSpPr>
        <p:spPr>
          <a:xfrm>
            <a:off x="449263" y="29956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33" name="Owal 32"/>
          <p:cNvSpPr/>
          <p:nvPr/>
        </p:nvSpPr>
        <p:spPr>
          <a:xfrm>
            <a:off x="2162175" y="52927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542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0" name="pole tekstowe 34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347 0.146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74" y="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9" grpId="0" animBg="1"/>
      <p:bldP spid="9" grpId="1" animBg="1"/>
      <p:bldP spid="10" grpId="0" animBg="1"/>
      <p:bldP spid="11" grpId="0" animBg="1"/>
      <p:bldP spid="20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 – podpisanie umowy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11638" y="5526088"/>
            <a:ext cx="792162" cy="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449263" y="16986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Burzenin</a:t>
            </a: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2879725" y="1800225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Gmina Żarnów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879725" y="2411413"/>
            <a:ext cx="5761038" cy="270033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Renowacja rynku w Żarnowie</a:t>
            </a: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879725" y="5219700"/>
            <a:ext cx="5761038" cy="50323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</a:rPr>
              <a:t>329 760 złotych</a:t>
            </a: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49263" y="19145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Inowłódz</a:t>
            </a:r>
          </a:p>
        </p:txBody>
      </p:sp>
      <p:pic>
        <p:nvPicPr>
          <p:cNvPr id="55305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erścień 18"/>
          <p:cNvSpPr/>
          <p:nvPr/>
        </p:nvSpPr>
        <p:spPr>
          <a:xfrm>
            <a:off x="2243138" y="5580063"/>
            <a:ext cx="215900" cy="2159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2314575" y="56530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449263" y="2130425"/>
            <a:ext cx="2339975" cy="17938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Pątnów</a:t>
            </a: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6" name="Prostokąt z rogami zaokrąglonymi po przekątnej 25"/>
          <p:cNvSpPr/>
          <p:nvPr/>
        </p:nvSpPr>
        <p:spPr>
          <a:xfrm>
            <a:off x="449263" y="23479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Przedbórz</a:t>
            </a:r>
          </a:p>
        </p:txBody>
      </p:sp>
      <p:sp>
        <p:nvSpPr>
          <p:cNvPr id="27" name="Owal 26"/>
          <p:cNvSpPr/>
          <p:nvPr/>
        </p:nvSpPr>
        <p:spPr>
          <a:xfrm>
            <a:off x="914400" y="58229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49263" y="25638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Rozprza</a:t>
            </a:r>
          </a:p>
        </p:txBody>
      </p:sp>
      <p:sp>
        <p:nvSpPr>
          <p:cNvPr id="29" name="Owal 28"/>
          <p:cNvSpPr/>
          <p:nvPr/>
        </p:nvSpPr>
        <p:spPr>
          <a:xfrm>
            <a:off x="2124075" y="59134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0" name="Prostokąt z rogami zaokrąglonymi po przekątnej 29"/>
          <p:cNvSpPr/>
          <p:nvPr/>
        </p:nvSpPr>
        <p:spPr>
          <a:xfrm>
            <a:off x="449263" y="27797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Tomaszów Mazowiecki</a:t>
            </a:r>
          </a:p>
        </p:txBody>
      </p:sp>
      <p:sp>
        <p:nvSpPr>
          <p:cNvPr id="31" name="Owal 30"/>
          <p:cNvSpPr/>
          <p:nvPr/>
        </p:nvSpPr>
        <p:spPr>
          <a:xfrm>
            <a:off x="1870075" y="55514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2" name="Prostokąt z rogami zaokrąglonymi po przekątnej 31"/>
          <p:cNvSpPr/>
          <p:nvPr/>
        </p:nvSpPr>
        <p:spPr>
          <a:xfrm>
            <a:off x="449263" y="29956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Uniejów</a:t>
            </a:r>
          </a:p>
        </p:txBody>
      </p:sp>
      <p:sp>
        <p:nvSpPr>
          <p:cNvPr id="33" name="Owal 32"/>
          <p:cNvSpPr/>
          <p:nvPr/>
        </p:nvSpPr>
        <p:spPr>
          <a:xfrm>
            <a:off x="2162175" y="52927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4" name="Prostokąt z rogami zaokrąglonymi po przekątnej 33"/>
          <p:cNvSpPr/>
          <p:nvPr/>
        </p:nvSpPr>
        <p:spPr>
          <a:xfrm>
            <a:off x="449263" y="3211513"/>
            <a:ext cx="2339975" cy="17938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Gmina Żarnów</a:t>
            </a:r>
          </a:p>
        </p:txBody>
      </p:sp>
      <p:sp>
        <p:nvSpPr>
          <p:cNvPr id="35" name="Owal 34"/>
          <p:cNvSpPr/>
          <p:nvPr/>
        </p:nvSpPr>
        <p:spPr>
          <a:xfrm>
            <a:off x="1087438" y="44973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553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2" name="pole tekstowe 36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347 0.181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74" y="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20" grpId="0" animBg="1"/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ole tekstowe 37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887788"/>
            <a:ext cx="2535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wal 23"/>
          <p:cNvSpPr/>
          <p:nvPr/>
        </p:nvSpPr>
        <p:spPr>
          <a:xfrm>
            <a:off x="1054100" y="528320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5" name="Owal 24"/>
          <p:cNvSpPr/>
          <p:nvPr/>
        </p:nvSpPr>
        <p:spPr>
          <a:xfrm>
            <a:off x="2371725" y="52038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7" name="Owal 26"/>
          <p:cNvSpPr/>
          <p:nvPr/>
        </p:nvSpPr>
        <p:spPr>
          <a:xfrm>
            <a:off x="914400" y="5822950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29" name="Owal 28"/>
          <p:cNvSpPr/>
          <p:nvPr/>
        </p:nvSpPr>
        <p:spPr>
          <a:xfrm>
            <a:off x="2124075" y="591343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1870075" y="5551488"/>
            <a:ext cx="71438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3" name="Owal 32"/>
          <p:cNvSpPr/>
          <p:nvPr/>
        </p:nvSpPr>
        <p:spPr>
          <a:xfrm>
            <a:off x="2162175" y="5292725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449263" y="1698625"/>
            <a:ext cx="2339975" cy="1692275"/>
            <a:chOff x="449263" y="1698625"/>
            <a:chExt cx="2340712" cy="1691963"/>
          </a:xfrm>
        </p:grpSpPr>
        <p:sp>
          <p:nvSpPr>
            <p:cNvPr id="8" name="Prostokąt z rogami zaokrąglonymi po przekątnej 7"/>
            <p:cNvSpPr/>
            <p:nvPr/>
          </p:nvSpPr>
          <p:spPr>
            <a:xfrm>
              <a:off x="449263" y="1698625"/>
              <a:ext cx="2340712" cy="179355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Burzenin</a:t>
              </a:r>
            </a:p>
          </p:txBody>
        </p:sp>
        <p:sp>
          <p:nvSpPr>
            <p:cNvPr id="12" name="Prostokąt z rogami zaokrąglonymi po przekątnej 11"/>
            <p:cNvSpPr/>
            <p:nvPr/>
          </p:nvSpPr>
          <p:spPr>
            <a:xfrm>
              <a:off x="449263" y="1914485"/>
              <a:ext cx="2340712" cy="179355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Inowłódz</a:t>
              </a:r>
            </a:p>
          </p:txBody>
        </p:sp>
        <p:sp>
          <p:nvSpPr>
            <p:cNvPr id="17" name="Prostokąt z rogami zaokrąglonymi po przekątnej 16"/>
            <p:cNvSpPr/>
            <p:nvPr/>
          </p:nvSpPr>
          <p:spPr>
            <a:xfrm>
              <a:off x="449263" y="2131933"/>
              <a:ext cx="2340712" cy="17935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Pątnów</a:t>
              </a:r>
            </a:p>
          </p:txBody>
        </p:sp>
        <p:sp>
          <p:nvSpPr>
            <p:cNvPr id="26" name="Prostokąt z rogami zaokrąglonymi po przekątnej 25"/>
            <p:cNvSpPr/>
            <p:nvPr/>
          </p:nvSpPr>
          <p:spPr>
            <a:xfrm>
              <a:off x="449263" y="2347793"/>
              <a:ext cx="2340712" cy="17935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Przedbórz</a:t>
              </a:r>
            </a:p>
          </p:txBody>
        </p:sp>
        <p:sp>
          <p:nvSpPr>
            <p:cNvPr id="28" name="Prostokąt z rogami zaokrąglonymi po przekątnej 27"/>
            <p:cNvSpPr/>
            <p:nvPr/>
          </p:nvSpPr>
          <p:spPr>
            <a:xfrm>
              <a:off x="449263" y="2563653"/>
              <a:ext cx="2340712" cy="17935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Rozprza</a:t>
              </a:r>
            </a:p>
          </p:txBody>
        </p:sp>
        <p:sp>
          <p:nvSpPr>
            <p:cNvPr id="30" name="Prostokąt z rogami zaokrąglonymi po przekątnej 29"/>
            <p:cNvSpPr/>
            <p:nvPr/>
          </p:nvSpPr>
          <p:spPr>
            <a:xfrm>
              <a:off x="449263" y="2779514"/>
              <a:ext cx="2340712" cy="17935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Tomaszów Mazowiecki</a:t>
              </a:r>
            </a:p>
          </p:txBody>
        </p:sp>
        <p:sp>
          <p:nvSpPr>
            <p:cNvPr id="32" name="Prostokąt z rogami zaokrąglonymi po przekątnej 31"/>
            <p:cNvSpPr/>
            <p:nvPr/>
          </p:nvSpPr>
          <p:spPr>
            <a:xfrm>
              <a:off x="449263" y="2995374"/>
              <a:ext cx="2340712" cy="17935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Uniejów</a:t>
              </a:r>
            </a:p>
          </p:txBody>
        </p:sp>
        <p:sp>
          <p:nvSpPr>
            <p:cNvPr id="34" name="Prostokąt z rogami zaokrąglonymi po przekątnej 33"/>
            <p:cNvSpPr/>
            <p:nvPr/>
          </p:nvSpPr>
          <p:spPr>
            <a:xfrm>
              <a:off x="449263" y="3211234"/>
              <a:ext cx="2340712" cy="179354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b="1" dirty="0">
                  <a:solidFill>
                    <a:schemeClr val="tx1"/>
                  </a:solidFill>
                </a:rPr>
                <a:t>Gmina Żarnów</a:t>
              </a:r>
            </a:p>
          </p:txBody>
        </p:sp>
      </p:grpSp>
      <p:sp>
        <p:nvSpPr>
          <p:cNvPr id="35" name="Owal 34"/>
          <p:cNvSpPr/>
          <p:nvPr/>
        </p:nvSpPr>
        <p:spPr>
          <a:xfrm>
            <a:off x="1087438" y="4497388"/>
            <a:ext cx="71437" cy="714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39" name="Owal 38"/>
          <p:cNvSpPr/>
          <p:nvPr/>
        </p:nvSpPr>
        <p:spPr>
          <a:xfrm>
            <a:off x="2316163" y="5654675"/>
            <a:ext cx="71437" cy="71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pic>
        <p:nvPicPr>
          <p:cNvPr id="41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-127000"/>
            <a:ext cx="7362825" cy="7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41"/>
          <p:cNvSpPr txBox="1"/>
          <p:nvPr/>
        </p:nvSpPr>
        <p:spPr>
          <a:xfrm>
            <a:off x="1511300" y="3152775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Żarnów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92250" y="2951163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Uniejów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1035050" y="2733675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Tomaszów M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503363" y="2516188"/>
            <a:ext cx="1452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Rozprza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1435100" y="2298700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Przedbórz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1514475" y="2082800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Pątnów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1457325" y="1865313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Inowłódz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1470025" y="1647825"/>
            <a:ext cx="1452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Burzenin</a:t>
            </a:r>
          </a:p>
        </p:txBody>
      </p:sp>
      <p:sp>
        <p:nvSpPr>
          <p:cNvPr id="50" name="Symbol zastępczy tekstu 4"/>
          <p:cNvSpPr txBox="1">
            <a:spLocks/>
          </p:cNvSpPr>
          <p:nvPr/>
        </p:nvSpPr>
        <p:spPr bwMode="auto">
          <a:xfrm>
            <a:off x="415925" y="214313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1400" kern="0" dirty="0" smtClean="0">
                <a:solidFill>
                  <a:srgbClr val="DA1C5C"/>
                </a:solidFill>
                <a:latin typeface="Arial" charset="0"/>
              </a:rPr>
              <a:t>Kształtowanie przestrzeni publicznej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3385 -0.2453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-122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62413 0.271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1358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23994 -0.21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106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625 0.16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83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9757 0.312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57622 0.516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2581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901 0.506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2530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4756 0.252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263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1112 0.3395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9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kąt zaokrąglony 47"/>
          <p:cNvSpPr/>
          <p:nvPr/>
        </p:nvSpPr>
        <p:spPr>
          <a:xfrm>
            <a:off x="25923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Prostokąt zaokrąglony 52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Prostokąt zaokrąglony 51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5472113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Prostokąt zaokrąglony 48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Prostokąt zaokrąglony 41"/>
          <p:cNvSpPr/>
          <p:nvPr/>
        </p:nvSpPr>
        <p:spPr>
          <a:xfrm>
            <a:off x="25923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Prostokąt zaokrąglony 46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Prostokąt zaokrąglony 45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Prostokąt zaokrąglony 43"/>
          <p:cNvSpPr/>
          <p:nvPr/>
        </p:nvSpPr>
        <p:spPr>
          <a:xfrm>
            <a:off x="5472113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Prostokąt zaokrąglony 42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5472113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Prostokąt zaokrąglony 40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5923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Prostokąt zaokrąglony 36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472113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Prostokąt zaokrąglony 34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Prostokąt zaokrąglony 33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75" name="Symbol zastępczy tekstu 4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400" smtClean="0">
                <a:solidFill>
                  <a:srgbClr val="DA1C5C"/>
                </a:solidFill>
                <a:latin typeface="Arial" panose="020B0604020202020204" pitchFamily="34" charset="0"/>
              </a:rPr>
              <a:t>Inwestycje w obiekty pełniące funkcje kulturalne</a:t>
            </a:r>
          </a:p>
        </p:txBody>
      </p:sp>
      <p:pic>
        <p:nvPicPr>
          <p:cNvPr id="10276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22963"/>
            <a:ext cx="301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468313" y="1709738"/>
            <a:ext cx="82391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400" dirty="0" smtClean="0"/>
              <a:t>Limit środków w województwie łódzkim:</a:t>
            </a:r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r>
              <a:rPr lang="pl-PL" altLang="pl-PL" sz="1400" dirty="0" smtClean="0"/>
              <a:t>EURO</a:t>
            </a:r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050" dirty="0" smtClean="0"/>
          </a:p>
          <a:p>
            <a:pPr algn="ctr" eaLnBrk="1" hangingPunct="1">
              <a:defRPr/>
            </a:pPr>
            <a:r>
              <a:rPr lang="pl-PL" altLang="pl-PL" sz="1400" dirty="0" smtClean="0"/>
              <a:t>PLN</a:t>
            </a:r>
          </a:p>
          <a:p>
            <a:pPr algn="ctr" eaLnBrk="1" hangingPunct="1">
              <a:defRPr/>
            </a:pPr>
            <a:endParaRPr lang="pl-PL" altLang="pl-PL" sz="1400" dirty="0"/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400" dirty="0"/>
          </a:p>
          <a:p>
            <a:pPr algn="ctr" eaLnBrk="1" hangingPunct="1">
              <a:defRPr/>
            </a:pPr>
            <a:endParaRPr lang="pl-PL" altLang="pl-PL" sz="1400" dirty="0" smtClean="0"/>
          </a:p>
          <a:p>
            <a:pPr algn="ctr" eaLnBrk="1" hangingPunct="1">
              <a:defRPr/>
            </a:pPr>
            <a:endParaRPr lang="pl-PL" altLang="pl-PL" sz="1400" dirty="0"/>
          </a:p>
          <a:p>
            <a:pPr algn="ctr" eaLnBrk="1" hangingPunct="1">
              <a:defRPr/>
            </a:pPr>
            <a:r>
              <a:rPr lang="pl-PL" altLang="pl-PL" sz="1400" dirty="0" smtClean="0"/>
              <a:t>według kursu z dnia 27 września 2018 roku: 1 euro = 4,2779 zł</a:t>
            </a:r>
            <a:endParaRPr lang="pl-PL" altLang="pl-PL" sz="2000" dirty="0" smtClean="0"/>
          </a:p>
        </p:txBody>
      </p:sp>
      <p:sp>
        <p:nvSpPr>
          <p:cNvPr id="11" name="Prostokąt zaokrąglony 10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43195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>
                <a:solidFill>
                  <a:schemeClr val="tx1"/>
                </a:solidFill>
              </a:rPr>
              <a:t>0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4" name="Prostokąt zaokrąglony 53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Prostokąt zaokrąglony 54"/>
          <p:cNvSpPr/>
          <p:nvPr/>
        </p:nvSpPr>
        <p:spPr>
          <a:xfrm>
            <a:off x="20161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6" name="Prostokąt zaokrąglony 55"/>
          <p:cNvSpPr/>
          <p:nvPr/>
        </p:nvSpPr>
        <p:spPr>
          <a:xfrm>
            <a:off x="25923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" name="Prostokąt zaokrąglony 56"/>
          <p:cNvSpPr/>
          <p:nvPr/>
        </p:nvSpPr>
        <p:spPr>
          <a:xfrm>
            <a:off x="31686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Prostokąt zaokrąglony 57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" name="Prostokąt zaokrąglony 58"/>
          <p:cNvSpPr/>
          <p:nvPr/>
        </p:nvSpPr>
        <p:spPr>
          <a:xfrm>
            <a:off x="604837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Prostokąt zaokrąglony 59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Prostokąt zaokrąglony 60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2" name="Łącznik prosty 61"/>
          <p:cNvCxnSpPr/>
          <p:nvPr/>
        </p:nvCxnSpPr>
        <p:spPr>
          <a:xfrm flipV="1">
            <a:off x="3165475" y="2335213"/>
            <a:ext cx="0" cy="230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/>
          <p:cNvCxnSpPr/>
          <p:nvPr/>
        </p:nvCxnSpPr>
        <p:spPr>
          <a:xfrm flipV="1">
            <a:off x="4895850" y="2335213"/>
            <a:ext cx="0" cy="230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/>
          <p:nvPr/>
        </p:nvCxnSpPr>
        <p:spPr>
          <a:xfrm flipV="1">
            <a:off x="3173413" y="3784600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/>
          <p:nvPr/>
        </p:nvCxnSpPr>
        <p:spPr>
          <a:xfrm flipV="1">
            <a:off x="4902200" y="3789363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rostokąt zaokrąglony 65"/>
          <p:cNvSpPr/>
          <p:nvPr/>
        </p:nvSpPr>
        <p:spPr>
          <a:xfrm>
            <a:off x="20161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Prostokąt zaokrąglony 66"/>
          <p:cNvSpPr/>
          <p:nvPr/>
        </p:nvSpPr>
        <p:spPr>
          <a:xfrm>
            <a:off x="2592388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Prostokąt zaokrąglony 71"/>
          <p:cNvSpPr/>
          <p:nvPr/>
        </p:nvSpPr>
        <p:spPr>
          <a:xfrm>
            <a:off x="31686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Prostokąt zaokrąglony 72"/>
          <p:cNvSpPr/>
          <p:nvPr/>
        </p:nvSpPr>
        <p:spPr>
          <a:xfrm>
            <a:off x="37433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Prostokąt zaokrąglony 73"/>
          <p:cNvSpPr/>
          <p:nvPr/>
        </p:nvSpPr>
        <p:spPr>
          <a:xfrm>
            <a:off x="4319588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Prostokąt zaokrąglony 74"/>
          <p:cNvSpPr/>
          <p:nvPr/>
        </p:nvSpPr>
        <p:spPr>
          <a:xfrm>
            <a:off x="48958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" name="Prostokąt zaokrąglony 75"/>
          <p:cNvSpPr/>
          <p:nvPr/>
        </p:nvSpPr>
        <p:spPr>
          <a:xfrm>
            <a:off x="5472113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7" name="Prostokąt zaokrąglony 76"/>
          <p:cNvSpPr/>
          <p:nvPr/>
        </p:nvSpPr>
        <p:spPr>
          <a:xfrm>
            <a:off x="604837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8" name="Prostokąt zaokrąglony 77"/>
          <p:cNvSpPr/>
          <p:nvPr/>
        </p:nvSpPr>
        <p:spPr>
          <a:xfrm>
            <a:off x="25923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9" name="Prostokąt zaokrąglony 78"/>
          <p:cNvSpPr/>
          <p:nvPr/>
        </p:nvSpPr>
        <p:spPr>
          <a:xfrm>
            <a:off x="31686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0" name="Prostokąt zaokrąglony 79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Prostokąt zaokrąglony 80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Prostokąt zaokrąglony 81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Prostokąt zaokrąglony 82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4" name="Prostokąt zaokrąglony 83"/>
          <p:cNvSpPr/>
          <p:nvPr/>
        </p:nvSpPr>
        <p:spPr>
          <a:xfrm>
            <a:off x="604837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Prostokąt zaokrąglony 84"/>
          <p:cNvSpPr/>
          <p:nvPr/>
        </p:nvSpPr>
        <p:spPr>
          <a:xfrm>
            <a:off x="31686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6" name="Prostokąt zaokrąglony 85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Prostokąt zaokrąglony 86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8" name="Prostokąt zaokrąglony 87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Prostokąt zaokrąglony 88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Prostokąt zaokrąglony 89"/>
          <p:cNvSpPr/>
          <p:nvPr/>
        </p:nvSpPr>
        <p:spPr>
          <a:xfrm>
            <a:off x="604837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Prostokąt zaokrąglony 90"/>
          <p:cNvSpPr/>
          <p:nvPr/>
        </p:nvSpPr>
        <p:spPr>
          <a:xfrm>
            <a:off x="31686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Prostokąt zaokrąglony 91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3" name="Prostokąt zaokrąglony 92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4" name="Prostokąt zaokrąglony 93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5" name="Prostokąt zaokrąglony 94"/>
          <p:cNvSpPr/>
          <p:nvPr/>
        </p:nvSpPr>
        <p:spPr>
          <a:xfrm>
            <a:off x="37433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6" name="Prostokąt zaokrąglony 95"/>
          <p:cNvSpPr/>
          <p:nvPr/>
        </p:nvSpPr>
        <p:spPr>
          <a:xfrm>
            <a:off x="48958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7" name="Prostokąt zaokrąglony 96"/>
          <p:cNvSpPr/>
          <p:nvPr/>
        </p:nvSpPr>
        <p:spPr>
          <a:xfrm>
            <a:off x="5472113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8" name="Prostokąt zaokrąglony 97"/>
          <p:cNvSpPr/>
          <p:nvPr/>
        </p:nvSpPr>
        <p:spPr>
          <a:xfrm>
            <a:off x="37433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9" name="Prostokąt zaokrąglony 98"/>
          <p:cNvSpPr/>
          <p:nvPr/>
        </p:nvSpPr>
        <p:spPr>
          <a:xfrm>
            <a:off x="48958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0" name="Prostokąt zaokrąglony 99"/>
          <p:cNvSpPr/>
          <p:nvPr/>
        </p:nvSpPr>
        <p:spPr>
          <a:xfrm>
            <a:off x="5472113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Prostokąt zaokrąglony 100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2" name="Prostokąt zaokrąglony 101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Prostokąt zaokrąglony 102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4" name="Prostokąt zaokrąglony 103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5" name="Prostokąt zaokrąglony 104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330" name="pole tekstowe 107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  <p:sp>
        <p:nvSpPr>
          <p:cNvPr id="2" name="Prostokąt 1"/>
          <p:cNvSpPr/>
          <p:nvPr/>
        </p:nvSpPr>
        <p:spPr>
          <a:xfrm>
            <a:off x="6837363" y="5924550"/>
            <a:ext cx="222250" cy="455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3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6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6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6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6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6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6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6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6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6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6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6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6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6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6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6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grpId="0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7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4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7" presetClass="entr" presetSubtype="1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4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7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7" presetClass="entr" presetSubtype="1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6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6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6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6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7" presetClass="entr" presetSubtype="1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7" presetClass="entr" presetSubtype="1" fill="hold" grpId="0" nodeType="withEffect">
                                  <p:stCondLst>
                                    <p:cond delay="103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7" presetClass="entr" presetSubtype="1" fill="hold" grpId="0" nodeType="withEffect">
                                  <p:stCondLst>
                                    <p:cond delay="77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6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6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6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6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7" presetClass="entr" presetSubtype="1" fill="hold" grpId="0" nodeType="withEffect">
                                  <p:stCondLst>
                                    <p:cond delay="51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6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6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6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6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7" presetClass="entr" presetSubtype="1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2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17" presetClass="entr" presetSubtype="1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17" presetClass="entr" presetSubtype="1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6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6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6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6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7" presetClass="entr" presetSubtype="1" fill="hold" grpId="0" nodeType="withEffect">
                                  <p:stCondLst>
                                    <p:cond delay="103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17" presetClass="entr" presetSubtype="1" fill="hold" grpId="0" nodeType="withEffect">
                                  <p:stCondLst>
                                    <p:cond delay="77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26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6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6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6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17" presetClass="entr" presetSubtype="1" fill="hold" grpId="0" nodeType="withEffect">
                                  <p:stCondLst>
                                    <p:cond delay="51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7" presetClass="entr" presetSubtype="1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39" grpId="0" animBg="1"/>
      <p:bldP spid="38" grpId="0" animBg="1"/>
      <p:bldP spid="40" grpId="0" animBg="1"/>
      <p:bldP spid="22" grpId="0" animBg="1"/>
      <p:bldP spid="41" grpId="0" animBg="1"/>
      <p:bldP spid="21" grpId="0" animBg="1"/>
      <p:bldP spid="37" grpId="0" animBg="1"/>
      <p:bldP spid="36" grpId="0" animBg="1"/>
      <p:bldP spid="19" grpId="0" animBg="1"/>
      <p:bldP spid="35" grpId="0" animBg="1"/>
      <p:bldP spid="34" grpId="0" animBg="1"/>
      <p:bldP spid="32" grpId="0" animBg="1"/>
      <p:bldP spid="33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24" grpId="0" animBg="1"/>
      <p:bldP spid="11" grpId="0" animBg="1"/>
      <p:bldP spid="20" grpId="0" animBg="1"/>
      <p:bldP spid="23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b="0" smtClean="0"/>
              <a:t>DZIĘKUJĘ ZA UWAGĘ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zaokrąglony 52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Prostokąt zaokrąglony 51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5472113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Prostokąt zaokrąglony 48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295" name="Symbol zastępczy tekstu 4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400" smtClean="0">
                <a:solidFill>
                  <a:srgbClr val="DA1C5C"/>
                </a:solidFill>
                <a:latin typeface="Arial" panose="020B0604020202020204" pitchFamily="34" charset="0"/>
              </a:rPr>
              <a:t>Kształtowanie przestrzeni publicznej</a:t>
            </a:r>
          </a:p>
        </p:txBody>
      </p:sp>
      <p:pic>
        <p:nvPicPr>
          <p:cNvPr id="12296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22963"/>
            <a:ext cx="301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Prostokąt 2"/>
          <p:cNvSpPr>
            <a:spLocks noChangeArrowheads="1"/>
          </p:cNvSpPr>
          <p:nvPr/>
        </p:nvSpPr>
        <p:spPr bwMode="auto">
          <a:xfrm>
            <a:off x="468313" y="1709738"/>
            <a:ext cx="82391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400"/>
              <a:t>Limit środków w województwie łódzkim:</a:t>
            </a:r>
          </a:p>
          <a:p>
            <a:pPr algn="ctr" eaLnBrk="1" hangingPunct="1"/>
            <a:endParaRPr lang="pl-PL" altLang="pl-PL" sz="1400"/>
          </a:p>
          <a:p>
            <a:pPr algn="ctr" eaLnBrk="1" hangingPunct="1"/>
            <a:r>
              <a:rPr lang="pl-PL" altLang="pl-PL" sz="1400"/>
              <a:t>EURO</a:t>
            </a:r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000"/>
          </a:p>
          <a:p>
            <a:pPr algn="ctr" eaLnBrk="1" hangingPunct="1"/>
            <a:r>
              <a:rPr lang="pl-PL" altLang="pl-PL" sz="1400"/>
              <a:t>PLN</a:t>
            </a:r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endParaRPr lang="pl-PL" altLang="pl-PL" sz="1400"/>
          </a:p>
          <a:p>
            <a:pPr algn="ctr" eaLnBrk="1" hangingPunct="1"/>
            <a:r>
              <a:rPr lang="pl-PL" altLang="pl-PL" sz="1400"/>
              <a:t>według kursu z dnia 27 września 2018 roku: 1 euro = 4,2779 zł</a:t>
            </a:r>
            <a:endParaRPr lang="pl-PL" altLang="pl-PL" sz="2000"/>
          </a:p>
        </p:txBody>
      </p:sp>
      <p:sp>
        <p:nvSpPr>
          <p:cNvPr id="17" name="Prostokąt zaokrąglony 16"/>
          <p:cNvSpPr/>
          <p:nvPr/>
        </p:nvSpPr>
        <p:spPr>
          <a:xfrm>
            <a:off x="43195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>
                <a:solidFill>
                  <a:schemeClr val="tx1"/>
                </a:solidFill>
              </a:rPr>
              <a:t>0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6" name="Prostokąt zaokrąglony 55"/>
          <p:cNvSpPr/>
          <p:nvPr/>
        </p:nvSpPr>
        <p:spPr>
          <a:xfrm>
            <a:off x="25923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" name="Prostokąt zaokrąglony 56"/>
          <p:cNvSpPr/>
          <p:nvPr/>
        </p:nvSpPr>
        <p:spPr>
          <a:xfrm>
            <a:off x="31686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Prostokąt zaokrąglony 57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" name="Prostokąt zaokrąglony 58"/>
          <p:cNvSpPr/>
          <p:nvPr/>
        </p:nvSpPr>
        <p:spPr>
          <a:xfrm>
            <a:off x="604837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Prostokąt zaokrąglony 59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Prostokąt zaokrąglony 60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Prostokąt zaokrąglony 63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Prostokąt zaokrąglony 64"/>
          <p:cNvSpPr/>
          <p:nvPr/>
        </p:nvSpPr>
        <p:spPr>
          <a:xfrm>
            <a:off x="3743325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Prostokąt zaokrąglony 65"/>
          <p:cNvSpPr/>
          <p:nvPr/>
        </p:nvSpPr>
        <p:spPr>
          <a:xfrm>
            <a:off x="4319588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Prostokąt zaokrąglony 66"/>
          <p:cNvSpPr/>
          <p:nvPr/>
        </p:nvSpPr>
        <p:spPr>
          <a:xfrm>
            <a:off x="48958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8" name="Prostokąt zaokrąglony 67"/>
          <p:cNvSpPr/>
          <p:nvPr/>
        </p:nvSpPr>
        <p:spPr>
          <a:xfrm>
            <a:off x="5472113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Prostokąt zaokrąglony 68"/>
          <p:cNvSpPr/>
          <p:nvPr/>
        </p:nvSpPr>
        <p:spPr>
          <a:xfrm>
            <a:off x="6048375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Prostokąt zaokrąglony 69"/>
          <p:cNvSpPr/>
          <p:nvPr/>
        </p:nvSpPr>
        <p:spPr>
          <a:xfrm>
            <a:off x="31686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Prostokąt zaokrąglony 70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Prostokąt zaokrąglony 71"/>
          <p:cNvSpPr/>
          <p:nvPr/>
        </p:nvSpPr>
        <p:spPr>
          <a:xfrm>
            <a:off x="43195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Prostokąt zaokrąglony 72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Prostokąt zaokrąglony 73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5" name="Prostokąt zaokrąglony 74"/>
          <p:cNvSpPr/>
          <p:nvPr/>
        </p:nvSpPr>
        <p:spPr>
          <a:xfrm>
            <a:off x="31686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Prostokąt zaokrąglony 75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Prostokąt zaokrąglony 76"/>
          <p:cNvSpPr/>
          <p:nvPr/>
        </p:nvSpPr>
        <p:spPr>
          <a:xfrm>
            <a:off x="4319588" y="2519363"/>
            <a:ext cx="576262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Prostokąt zaokrąglony 77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Prostokąt zaokrąglony 78"/>
          <p:cNvSpPr/>
          <p:nvPr/>
        </p:nvSpPr>
        <p:spPr>
          <a:xfrm>
            <a:off x="604837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0" name="Prostokąt zaokrąglony 79"/>
          <p:cNvSpPr/>
          <p:nvPr/>
        </p:nvSpPr>
        <p:spPr>
          <a:xfrm>
            <a:off x="31686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1" name="Prostokąt zaokrąglony 80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2" name="Prostokąt zaokrąglony 81"/>
          <p:cNvSpPr/>
          <p:nvPr/>
        </p:nvSpPr>
        <p:spPr>
          <a:xfrm>
            <a:off x="48958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Prostokąt zaokrąglony 82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4" name="Prostokąt zaokrąglony 83"/>
          <p:cNvSpPr/>
          <p:nvPr/>
        </p:nvSpPr>
        <p:spPr>
          <a:xfrm>
            <a:off x="3743325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5" name="Prostokąt zaokrąglony 84"/>
          <p:cNvSpPr/>
          <p:nvPr/>
        </p:nvSpPr>
        <p:spPr>
          <a:xfrm>
            <a:off x="48958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Prostokąt zaokrąglony 85"/>
          <p:cNvSpPr/>
          <p:nvPr/>
        </p:nvSpPr>
        <p:spPr>
          <a:xfrm>
            <a:off x="3168650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7" name="Prostokąt zaokrąglony 86"/>
          <p:cNvSpPr/>
          <p:nvPr/>
        </p:nvSpPr>
        <p:spPr>
          <a:xfrm>
            <a:off x="3743325" y="2519363"/>
            <a:ext cx="574675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8" name="Prostokąt zaokrąglony 87"/>
          <p:cNvSpPr/>
          <p:nvPr/>
        </p:nvSpPr>
        <p:spPr>
          <a:xfrm>
            <a:off x="31686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9" name="Prostokąt zaokrąglony 88"/>
          <p:cNvSpPr/>
          <p:nvPr/>
        </p:nvSpPr>
        <p:spPr>
          <a:xfrm>
            <a:off x="3743325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0" name="Prostokąt zaokrąglony 89"/>
          <p:cNvSpPr/>
          <p:nvPr/>
        </p:nvSpPr>
        <p:spPr>
          <a:xfrm>
            <a:off x="31686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1" name="Prostokąt zaokrąglony 90"/>
          <p:cNvSpPr/>
          <p:nvPr/>
        </p:nvSpPr>
        <p:spPr>
          <a:xfrm>
            <a:off x="3168650" y="2519363"/>
            <a:ext cx="576263" cy="792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92" name="Łącznik prosty 91"/>
          <p:cNvCxnSpPr/>
          <p:nvPr/>
        </p:nvCxnSpPr>
        <p:spPr>
          <a:xfrm flipV="1">
            <a:off x="3175000" y="3794125"/>
            <a:ext cx="0" cy="230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V="1">
            <a:off x="4903788" y="3794125"/>
            <a:ext cx="0" cy="230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4894263" y="2374900"/>
            <a:ext cx="0" cy="230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ostokąt zaokrąglony 61"/>
          <p:cNvSpPr/>
          <p:nvPr/>
        </p:nvSpPr>
        <p:spPr>
          <a:xfrm>
            <a:off x="2592388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Prostokąt zaokrąglony 62"/>
          <p:cNvSpPr/>
          <p:nvPr/>
        </p:nvSpPr>
        <p:spPr>
          <a:xfrm>
            <a:off x="31686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Prostokąt zaokrąglony 94"/>
          <p:cNvSpPr/>
          <p:nvPr/>
        </p:nvSpPr>
        <p:spPr>
          <a:xfrm>
            <a:off x="37433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6" name="Prostokąt zaokrąglony 95"/>
          <p:cNvSpPr/>
          <p:nvPr/>
        </p:nvSpPr>
        <p:spPr>
          <a:xfrm>
            <a:off x="4319588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Prostokąt zaokrąglony 96"/>
          <p:cNvSpPr/>
          <p:nvPr/>
        </p:nvSpPr>
        <p:spPr>
          <a:xfrm>
            <a:off x="48958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8" name="Prostokąt zaokrąglony 97"/>
          <p:cNvSpPr/>
          <p:nvPr/>
        </p:nvSpPr>
        <p:spPr>
          <a:xfrm>
            <a:off x="5472113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Prostokąt zaokrąglony 98"/>
          <p:cNvSpPr/>
          <p:nvPr/>
        </p:nvSpPr>
        <p:spPr>
          <a:xfrm>
            <a:off x="604837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0" name="Prostokąt zaokrąglony 99"/>
          <p:cNvSpPr/>
          <p:nvPr/>
        </p:nvSpPr>
        <p:spPr>
          <a:xfrm>
            <a:off x="25923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1" name="Prostokąt zaokrąglony 100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2" name="Prostokąt zaokrąglony 101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3" name="Prostokąt zaokrąglony 102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4" name="Prostokąt zaokrąglony 103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Prostokąt zaokrąglony 104"/>
          <p:cNvSpPr/>
          <p:nvPr/>
        </p:nvSpPr>
        <p:spPr>
          <a:xfrm>
            <a:off x="25923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Prostokąt zaokrąglony 105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7" name="Prostokąt zaokrąglony 106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8" name="Prostokąt zaokrąglony 107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9" name="Prostokąt zaokrąglony 108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0" name="Prostokąt zaokrąglony 109"/>
          <p:cNvSpPr/>
          <p:nvPr/>
        </p:nvSpPr>
        <p:spPr>
          <a:xfrm>
            <a:off x="25923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1" name="Prostokąt zaokrąglony 110"/>
          <p:cNvSpPr/>
          <p:nvPr/>
        </p:nvSpPr>
        <p:spPr>
          <a:xfrm>
            <a:off x="3743325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2" name="Prostokąt zaokrąglony 111"/>
          <p:cNvSpPr/>
          <p:nvPr/>
        </p:nvSpPr>
        <p:spPr>
          <a:xfrm>
            <a:off x="4319588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3" name="Prostokąt zaokrąglony 112"/>
          <p:cNvSpPr/>
          <p:nvPr/>
        </p:nvSpPr>
        <p:spPr>
          <a:xfrm>
            <a:off x="4895850" y="3959225"/>
            <a:ext cx="576263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4" name="Prostokąt zaokrąglony 113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6" name="Prostokąt zaokrąglony 115"/>
          <p:cNvSpPr/>
          <p:nvPr/>
        </p:nvSpPr>
        <p:spPr>
          <a:xfrm>
            <a:off x="37433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7" name="Prostokąt zaokrąglony 116"/>
          <p:cNvSpPr/>
          <p:nvPr/>
        </p:nvSpPr>
        <p:spPr>
          <a:xfrm>
            <a:off x="4895850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8" name="Prostokąt zaokrąglony 117"/>
          <p:cNvSpPr/>
          <p:nvPr/>
        </p:nvSpPr>
        <p:spPr>
          <a:xfrm>
            <a:off x="5472113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9" name="Prostokąt zaokrąglony 118"/>
          <p:cNvSpPr/>
          <p:nvPr/>
        </p:nvSpPr>
        <p:spPr>
          <a:xfrm>
            <a:off x="3743325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0" name="Prostokąt zaokrąglony 119"/>
          <p:cNvSpPr/>
          <p:nvPr/>
        </p:nvSpPr>
        <p:spPr>
          <a:xfrm>
            <a:off x="5472113" y="3959225"/>
            <a:ext cx="574675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1" name="Prostokąt zaokrąglony 120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3" name="Prostokąt zaokrąglony 122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4" name="Prostokąt zaokrąglony 123"/>
          <p:cNvSpPr/>
          <p:nvPr/>
        </p:nvSpPr>
        <p:spPr>
          <a:xfrm>
            <a:off x="5472113" y="3959225"/>
            <a:ext cx="576262" cy="7921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4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6" name="Prostokąt 125"/>
          <p:cNvSpPr/>
          <p:nvPr/>
        </p:nvSpPr>
        <p:spPr>
          <a:xfrm>
            <a:off x="6837363" y="5924550"/>
            <a:ext cx="222250" cy="455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36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9" name="pole tekstowe 124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6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6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6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6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6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51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" fill="hold" grpId="0" nodeType="withEffect">
                                  <p:stCondLst>
                                    <p:cond delay="77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6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6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6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6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" fill="hold" grpId="0" nodeType="withEffect">
                                  <p:stCondLst>
                                    <p:cond delay="103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6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6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6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6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grpId="0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6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6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6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6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1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1" fill="hold" grpId="0" nodeType="click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4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4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4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7" presetClass="entr" presetSubtype="1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4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7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4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4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4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4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4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4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4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7" presetClass="entr" presetSubtype="1" fill="hold" grpId="0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6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6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6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6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7" presetClass="entr" presetSubtype="1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36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6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6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6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7" presetClass="entr" presetSubtype="1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36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6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6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6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7" presetClass="entr" presetSubtype="1" fill="hold" grpId="0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3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6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7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62" grpId="0" animBg="1"/>
      <p:bldP spid="6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68313" y="2952750"/>
            <a:ext cx="813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Ilość złożonych wniosków</a:t>
            </a:r>
          </a:p>
        </p:txBody>
      </p:sp>
      <p:sp>
        <p:nvSpPr>
          <p:cNvPr id="9" name="Zagięty narożnik 8"/>
          <p:cNvSpPr/>
          <p:nvPr/>
        </p:nvSpPr>
        <p:spPr>
          <a:xfrm rot="21189925">
            <a:off x="135052" y="1709843"/>
            <a:ext cx="3823670" cy="691307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Inwestycje w obiekty pełniące funkcje kulturalne</a:t>
            </a:r>
            <a:endParaRPr lang="pl-PL" dirty="0"/>
          </a:p>
        </p:txBody>
      </p:sp>
      <p:sp>
        <p:nvSpPr>
          <p:cNvPr id="10" name="Zagięty narożnik 9"/>
          <p:cNvSpPr/>
          <p:nvPr/>
        </p:nvSpPr>
        <p:spPr>
          <a:xfrm rot="481864">
            <a:off x="5034092" y="1748461"/>
            <a:ext cx="3823670" cy="698513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Kształtowanie przestrzeni publicznej</a:t>
            </a:r>
            <a:endParaRPr lang="pl-PL" dirty="0"/>
          </a:p>
        </p:txBody>
      </p:sp>
      <p:sp>
        <p:nvSpPr>
          <p:cNvPr id="14" name="Owal 13"/>
          <p:cNvSpPr/>
          <p:nvPr/>
        </p:nvSpPr>
        <p:spPr>
          <a:xfrm>
            <a:off x="1511300" y="2519363"/>
            <a:ext cx="1225550" cy="122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tx1"/>
                </a:solidFill>
              </a:rPr>
              <a:t>43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6300788" y="2519363"/>
            <a:ext cx="1223962" cy="122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tx1"/>
                </a:solidFill>
              </a:rPr>
              <a:t>17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431800" y="3490913"/>
            <a:ext cx="828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Wnioskowana kwota wsparcia</a:t>
            </a:r>
          </a:p>
        </p:txBody>
      </p:sp>
      <p:sp>
        <p:nvSpPr>
          <p:cNvPr id="17" name="Wstęga w górę 16"/>
          <p:cNvSpPr/>
          <p:nvPr/>
        </p:nvSpPr>
        <p:spPr>
          <a:xfrm>
            <a:off x="4318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18 645 787 PLN</a:t>
            </a:r>
          </a:p>
        </p:txBody>
      </p:sp>
      <p:sp>
        <p:nvSpPr>
          <p:cNvPr id="18" name="Wstęga w górę 17"/>
          <p:cNvSpPr/>
          <p:nvPr/>
        </p:nvSpPr>
        <p:spPr>
          <a:xfrm>
            <a:off x="47879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7 677 270 PLN</a:t>
            </a: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468313" y="5003800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Wykorzystanie limitu środków</a:t>
            </a:r>
          </a:p>
        </p:txBody>
      </p:sp>
      <p:sp>
        <p:nvSpPr>
          <p:cNvPr id="21" name="Owal 20"/>
          <p:cNvSpPr/>
          <p:nvPr/>
        </p:nvSpPr>
        <p:spPr>
          <a:xfrm>
            <a:off x="1511300" y="4572000"/>
            <a:ext cx="1225550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149%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Owal 21"/>
          <p:cNvSpPr/>
          <p:nvPr/>
        </p:nvSpPr>
        <p:spPr>
          <a:xfrm>
            <a:off x="6300788" y="4557713"/>
            <a:ext cx="1223962" cy="122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184%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3" name="Owal 22"/>
          <p:cNvSpPr/>
          <p:nvPr/>
        </p:nvSpPr>
        <p:spPr>
          <a:xfrm>
            <a:off x="1511300" y="2519363"/>
            <a:ext cx="1225550" cy="1225550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bg1">
                    <a:lumMod val="75000"/>
                  </a:schemeClr>
                </a:solidFill>
              </a:rPr>
              <a:t>43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Owal 23"/>
          <p:cNvSpPr/>
          <p:nvPr/>
        </p:nvSpPr>
        <p:spPr>
          <a:xfrm>
            <a:off x="6300788" y="2519363"/>
            <a:ext cx="1223962" cy="1225550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bg1">
                    <a:lumMod val="75000"/>
                  </a:schemeClr>
                </a:solidFill>
              </a:rPr>
              <a:t>17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68313" y="2952750"/>
            <a:ext cx="8135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Ilość złożonych wniosków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31800" y="3492500"/>
            <a:ext cx="8280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Wnioskowana kwota wsparcia</a:t>
            </a:r>
          </a:p>
        </p:txBody>
      </p:sp>
      <p:sp>
        <p:nvSpPr>
          <p:cNvPr id="27" name="Wstęga w górę 26"/>
          <p:cNvSpPr/>
          <p:nvPr/>
        </p:nvSpPr>
        <p:spPr>
          <a:xfrm>
            <a:off x="4318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>
                <a:alpha val="3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18 645 787 PLN</a:t>
            </a:r>
          </a:p>
        </p:txBody>
      </p:sp>
      <p:sp>
        <p:nvSpPr>
          <p:cNvPr id="28" name="Wstęga w górę 27"/>
          <p:cNvSpPr/>
          <p:nvPr/>
        </p:nvSpPr>
        <p:spPr>
          <a:xfrm>
            <a:off x="47879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>
                <a:alpha val="3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7 677 270 PLN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468313" y="5003800"/>
            <a:ext cx="813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Wykorzystanie limitu środków</a:t>
            </a:r>
          </a:p>
        </p:txBody>
      </p:sp>
      <p:sp>
        <p:nvSpPr>
          <p:cNvPr id="30" name="Owal 29"/>
          <p:cNvSpPr/>
          <p:nvPr/>
        </p:nvSpPr>
        <p:spPr>
          <a:xfrm>
            <a:off x="1511300" y="4572000"/>
            <a:ext cx="1225550" cy="1223963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149%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Owal 30"/>
          <p:cNvSpPr/>
          <p:nvPr/>
        </p:nvSpPr>
        <p:spPr>
          <a:xfrm>
            <a:off x="6300788" y="4572000"/>
            <a:ext cx="1223962" cy="1223963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184%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3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pole tekstowe 33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wal 30"/>
          <p:cNvSpPr/>
          <p:nvPr/>
        </p:nvSpPr>
        <p:spPr>
          <a:xfrm>
            <a:off x="6300788" y="4572000"/>
            <a:ext cx="1223962" cy="1223963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184%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Owal 29"/>
          <p:cNvSpPr/>
          <p:nvPr/>
        </p:nvSpPr>
        <p:spPr>
          <a:xfrm>
            <a:off x="1511300" y="4572000"/>
            <a:ext cx="1225550" cy="1223963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149%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68313" y="5003800"/>
            <a:ext cx="813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Wykorzystanie limitu środków</a:t>
            </a:r>
          </a:p>
        </p:txBody>
      </p:sp>
      <p:sp>
        <p:nvSpPr>
          <p:cNvPr id="28" name="Wstęga w górę 27"/>
          <p:cNvSpPr/>
          <p:nvPr/>
        </p:nvSpPr>
        <p:spPr>
          <a:xfrm>
            <a:off x="47879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>
                <a:alpha val="3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7 677 270 PLN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31800" y="3492500"/>
            <a:ext cx="8280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Wnioskowana kwota wsparcia</a:t>
            </a:r>
          </a:p>
        </p:txBody>
      </p:sp>
      <p:sp>
        <p:nvSpPr>
          <p:cNvPr id="27" name="Wstęga w górę 26"/>
          <p:cNvSpPr/>
          <p:nvPr/>
        </p:nvSpPr>
        <p:spPr>
          <a:xfrm>
            <a:off x="4318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>
                <a:alpha val="3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bg1">
                    <a:lumMod val="75000"/>
                  </a:schemeClr>
                </a:solidFill>
              </a:rPr>
              <a:t>18 645 787 PLN</a:t>
            </a:r>
          </a:p>
        </p:txBody>
      </p:sp>
      <p:sp>
        <p:nvSpPr>
          <p:cNvPr id="24" name="Owal 23"/>
          <p:cNvSpPr/>
          <p:nvPr/>
        </p:nvSpPr>
        <p:spPr>
          <a:xfrm>
            <a:off x="6300788" y="2519363"/>
            <a:ext cx="1223962" cy="1225550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bg1">
                    <a:lumMod val="75000"/>
                  </a:schemeClr>
                </a:solidFill>
              </a:rPr>
              <a:t>17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68313" y="2952750"/>
            <a:ext cx="8135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Ilość złożonych wniosków</a:t>
            </a:r>
          </a:p>
        </p:txBody>
      </p:sp>
      <p:sp>
        <p:nvSpPr>
          <p:cNvPr id="23" name="Owal 22"/>
          <p:cNvSpPr/>
          <p:nvPr/>
        </p:nvSpPr>
        <p:spPr>
          <a:xfrm>
            <a:off x="1511300" y="2519363"/>
            <a:ext cx="1225550" cy="1225550"/>
          </a:xfrm>
          <a:prstGeom prst="ellipse">
            <a:avLst/>
          </a:prstGeom>
          <a:noFill/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bg1">
                    <a:lumMod val="75000"/>
                  </a:schemeClr>
                </a:solidFill>
              </a:rPr>
              <a:t>43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68313" y="2952750"/>
            <a:ext cx="813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Ilość podpisywanych umów</a:t>
            </a:r>
          </a:p>
        </p:txBody>
      </p:sp>
      <p:sp>
        <p:nvSpPr>
          <p:cNvPr id="9" name="Zagięty narożnik 8"/>
          <p:cNvSpPr/>
          <p:nvPr/>
        </p:nvSpPr>
        <p:spPr>
          <a:xfrm rot="21189925">
            <a:off x="135052" y="1709843"/>
            <a:ext cx="3823670" cy="691307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Inwestycje w obiekty pełniące funkcje kulturalne</a:t>
            </a:r>
            <a:endParaRPr lang="pl-PL" dirty="0"/>
          </a:p>
        </p:txBody>
      </p:sp>
      <p:sp>
        <p:nvSpPr>
          <p:cNvPr id="10" name="Zagięty narożnik 9"/>
          <p:cNvSpPr/>
          <p:nvPr/>
        </p:nvSpPr>
        <p:spPr>
          <a:xfrm rot="481864">
            <a:off x="5034092" y="1748461"/>
            <a:ext cx="3823670" cy="698513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Kształtowanie przestrzeni publicznej</a:t>
            </a:r>
            <a:endParaRPr lang="pl-PL" dirty="0"/>
          </a:p>
        </p:txBody>
      </p:sp>
      <p:sp>
        <p:nvSpPr>
          <p:cNvPr id="14" name="Owal 13"/>
          <p:cNvSpPr/>
          <p:nvPr/>
        </p:nvSpPr>
        <p:spPr>
          <a:xfrm>
            <a:off x="1511300" y="2519363"/>
            <a:ext cx="1225550" cy="122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tx1"/>
                </a:solidFill>
              </a:rPr>
              <a:t>26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6300788" y="2519363"/>
            <a:ext cx="1223962" cy="122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800" dirty="0">
                <a:solidFill>
                  <a:schemeClr val="tx1"/>
                </a:solidFill>
              </a:rPr>
              <a:t>8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431800" y="3490913"/>
            <a:ext cx="828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Kwota pomocy z umów</a:t>
            </a:r>
          </a:p>
        </p:txBody>
      </p:sp>
      <p:sp>
        <p:nvSpPr>
          <p:cNvPr id="17" name="Wstęga w górę 16"/>
          <p:cNvSpPr/>
          <p:nvPr/>
        </p:nvSpPr>
        <p:spPr>
          <a:xfrm>
            <a:off x="4318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11 521 736 PLN</a:t>
            </a:r>
          </a:p>
        </p:txBody>
      </p:sp>
      <p:sp>
        <p:nvSpPr>
          <p:cNvPr id="18" name="Wstęga w górę 17"/>
          <p:cNvSpPr/>
          <p:nvPr/>
        </p:nvSpPr>
        <p:spPr>
          <a:xfrm>
            <a:off x="4787900" y="3887788"/>
            <a:ext cx="3816350" cy="720725"/>
          </a:xfrm>
          <a:prstGeom prst="ribbon2">
            <a:avLst>
              <a:gd name="adj1" fmla="val 22453"/>
              <a:gd name="adj2" fmla="val 75000"/>
            </a:avLst>
          </a:prstGeom>
          <a:noFill/>
          <a:ln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4 013 945 PLN</a:t>
            </a: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468313" y="5003800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Wykorzystanie limitu środków</a:t>
            </a:r>
          </a:p>
        </p:txBody>
      </p:sp>
      <p:sp>
        <p:nvSpPr>
          <p:cNvPr id="21" name="Owal 20"/>
          <p:cNvSpPr/>
          <p:nvPr/>
        </p:nvSpPr>
        <p:spPr>
          <a:xfrm>
            <a:off x="1511300" y="4572000"/>
            <a:ext cx="1225550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92%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Owal 21"/>
          <p:cNvSpPr/>
          <p:nvPr/>
        </p:nvSpPr>
        <p:spPr>
          <a:xfrm>
            <a:off x="6300788" y="4572000"/>
            <a:ext cx="1223962" cy="122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96%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43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pole tekstowe 33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/>
      <p:bldP spid="28" grpId="0" animBg="1"/>
      <p:bldP spid="26" grpId="0"/>
      <p:bldP spid="27" grpId="0" animBg="1"/>
      <p:bldP spid="24" grpId="0" animBg="1"/>
      <p:bldP spid="25" grpId="0"/>
      <p:bldP spid="23" grpId="0" animBg="1"/>
      <p:bldP spid="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971550" y="549275"/>
            <a:ext cx="7272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pl-PL" altLang="pl-PL" sz="2400" kern="0" dirty="0" smtClean="0">
                <a:solidFill>
                  <a:srgbClr val="DA1C5C"/>
                </a:solidFill>
                <a:latin typeface="Arial" charset="0"/>
              </a:rPr>
              <a:t>Odnowa wsi</a:t>
            </a:r>
          </a:p>
        </p:txBody>
      </p:sp>
      <p:pic>
        <p:nvPicPr>
          <p:cNvPr id="35842" name="Picture 2" descr="https://tuwiazowna.pl/wp-content/uploads/2018/02/STR-8-Wizualizacja-%C5%9Bwietlicy-w-P%C4%99cli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720850"/>
            <a:ext cx="297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s://www.maszglos.pl/wp-content/uploads/2018/08/przestrzen-publicz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603625"/>
            <a:ext cx="27003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490913" y="1866900"/>
            <a:ext cx="216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Powstanie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6086475" y="1762125"/>
            <a:ext cx="231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obiektów pełniących funkcje kulturalne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606800" y="2822575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Razem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6115050" y="2805113"/>
            <a:ext cx="203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do chwili obecnej!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916488" y="1746250"/>
            <a:ext cx="1044575" cy="6651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34" name="Prostokąt zaokrąglony 33"/>
          <p:cNvSpPr/>
          <p:nvPr/>
        </p:nvSpPr>
        <p:spPr>
          <a:xfrm>
            <a:off x="4914900" y="2633663"/>
            <a:ext cx="1044575" cy="6651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>
                <a:solidFill>
                  <a:schemeClr val="tx1"/>
                </a:solidFill>
              </a:rPr>
              <a:t>733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5" name="pole tekstowe 34"/>
          <p:cNvSpPr txBox="1">
            <a:spLocks noChangeArrowheads="1"/>
          </p:cNvSpPr>
          <p:nvPr/>
        </p:nvSpPr>
        <p:spPr bwMode="auto">
          <a:xfrm>
            <a:off x="3490913" y="3836988"/>
            <a:ext cx="216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Powstanie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4914900" y="3690938"/>
            <a:ext cx="1044575" cy="6651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7" name="pole tekstowe 36"/>
          <p:cNvSpPr txBox="1">
            <a:spLocks noChangeArrowheads="1"/>
          </p:cNvSpPr>
          <p:nvPr/>
        </p:nvSpPr>
        <p:spPr bwMode="auto">
          <a:xfrm>
            <a:off x="6096000" y="3684588"/>
            <a:ext cx="231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zagospodarowanych obszarów</a:t>
            </a:r>
          </a:p>
        </p:txBody>
      </p:sp>
      <p:sp>
        <p:nvSpPr>
          <p:cNvPr id="38" name="pole tekstowe 37"/>
          <p:cNvSpPr txBox="1">
            <a:spLocks noChangeArrowheads="1"/>
          </p:cNvSpPr>
          <p:nvPr/>
        </p:nvSpPr>
        <p:spPr bwMode="auto">
          <a:xfrm>
            <a:off x="3652838" y="4779963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Razem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4924425" y="4625975"/>
            <a:ext cx="1044575" cy="6651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dirty="0">
                <a:solidFill>
                  <a:schemeClr val="tx1"/>
                </a:solidFill>
              </a:rPr>
              <a:t>244</a:t>
            </a:r>
          </a:p>
        </p:txBody>
      </p:sp>
      <p:sp>
        <p:nvSpPr>
          <p:cNvPr id="40" name="pole tekstowe 39"/>
          <p:cNvSpPr txBox="1">
            <a:spLocks noChangeArrowheads="1"/>
          </p:cNvSpPr>
          <p:nvPr/>
        </p:nvSpPr>
        <p:spPr bwMode="auto">
          <a:xfrm>
            <a:off x="6124575" y="4749800"/>
            <a:ext cx="203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do chwili obecnej!</a:t>
            </a:r>
          </a:p>
        </p:txBody>
      </p:sp>
      <p:pic>
        <p:nvPicPr>
          <p:cNvPr id="153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22975"/>
            <a:ext cx="5260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pole tekstowe 18"/>
          <p:cNvSpPr txBox="1">
            <a:spLocks noChangeArrowheads="1"/>
          </p:cNvSpPr>
          <p:nvPr/>
        </p:nvSpPr>
        <p:spPr bwMode="auto">
          <a:xfrm>
            <a:off x="1670050" y="6465888"/>
            <a:ext cx="7473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 Pomocy Technicznej „Krajowa Sieć Obszarów Wiejskich” Programu Rozwoju Obszarów Wiejskich na lata 2014–2020.</a:t>
            </a:r>
          </a:p>
          <a:p>
            <a:pPr algn="ctr" eaLnBrk="1" hangingPunct="1"/>
            <a:r>
              <a:rPr lang="pl-PL" altLang="pl-PL" sz="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34" grpId="0" animBg="1"/>
      <p:bldP spid="35" grpId="0"/>
      <p:bldP spid="36" grpId="0" animBg="1"/>
      <p:bldP spid="37" grpId="0"/>
      <p:bldP spid="38" grpId="0"/>
      <p:bldP spid="39" grpId="0" animBg="1"/>
      <p:bldP spid="40" grpId="0"/>
    </p:bldLst>
  </p:timing>
</p:sld>
</file>

<file path=ppt/theme/theme1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6090</TotalTime>
  <Words>5288</Words>
  <Application>Microsoft Office PowerPoint</Application>
  <PresentationFormat>Pokaz na ekranie (4:3)</PresentationFormat>
  <Paragraphs>977</Paragraphs>
  <Slides>50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50</vt:i4>
      </vt:variant>
    </vt:vector>
  </HeadingPairs>
  <TitlesOfParts>
    <vt:vector size="57" baseType="lpstr">
      <vt:lpstr>Arial</vt:lpstr>
      <vt:lpstr>Calibri</vt:lpstr>
      <vt:lpstr>Tahoma</vt:lpstr>
      <vt:lpstr>Wingdings 2</vt:lpstr>
      <vt:lpstr>14_czerwony</vt:lpstr>
      <vt:lpstr>15_czerwony</vt:lpstr>
      <vt:lpstr>23_czerwony</vt:lpstr>
      <vt:lpstr>ODNOWA WSI  Podsumowanie naborów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Inwestycje w obiekty pełniące funkcje kulturalne  Podpisanie umów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Kształtowanie przestrzeni publicznej  Podsumowanie naboru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Michał Kosmowski</cp:lastModifiedBy>
  <cp:revision>403</cp:revision>
  <cp:lastPrinted>2018-10-09T06:55:03Z</cp:lastPrinted>
  <dcterms:created xsi:type="dcterms:W3CDTF">2013-04-03T19:48:29Z</dcterms:created>
  <dcterms:modified xsi:type="dcterms:W3CDTF">2018-10-09T10:27:56Z</dcterms:modified>
</cp:coreProperties>
</file>