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8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9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1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2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3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4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5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6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7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8.xml" ContentType="application/vnd.openxmlformats-officedocument.theme+xml"/>
  <Override PartName="/ppt/slideLayouts/slideLayout163.xml" ContentType="application/vnd.openxmlformats-officedocument.presentationml.slideLayout+xml"/>
  <Override PartName="/ppt/theme/theme19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20.xml" ContentType="application/vnd.openxmlformats-officedocument.theme+xml"/>
  <Override PartName="/ppt/slideLayouts/slideLayout166.xml" ContentType="application/vnd.openxmlformats-officedocument.presentationml.slideLayout+xml"/>
  <Override PartName="/ppt/theme/theme21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22.xml" ContentType="application/vnd.openxmlformats-officedocument.theme+xml"/>
  <Override PartName="/ppt/slideLayouts/slideLayout169.xml" ContentType="application/vnd.openxmlformats-officedocument.presentationml.slideLayout+xml"/>
  <Override PartName="/ppt/theme/theme23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24.xml" ContentType="application/vnd.openxmlformats-officedocument.theme+xml"/>
  <Override PartName="/ppt/slideLayouts/slideLayout172.xml" ContentType="application/vnd.openxmlformats-officedocument.presentationml.slideLayout+xml"/>
  <Override PartName="/ppt/theme/theme25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26.xml" ContentType="application/vnd.openxmlformats-officedocument.theme+xml"/>
  <Override PartName="/ppt/slideLayouts/slideLayout175.xml" ContentType="application/vnd.openxmlformats-officedocument.presentationml.slideLayout+xml"/>
  <Override PartName="/ppt/theme/theme27.xml" ContentType="application/vnd.openxmlformats-officedocument.theme+xml"/>
  <Override PartName="/ppt/slideLayouts/slideLayout176.xml" ContentType="application/vnd.openxmlformats-officedocument.presentationml.slideLayout+xml"/>
  <Override PartName="/ppt/theme/theme28.xml" ContentType="application/vnd.openxmlformats-officedocument.theme+xml"/>
  <Override PartName="/ppt/slideLayouts/slideLayout177.xml" ContentType="application/vnd.openxmlformats-officedocument.presentationml.slideLayout+xml"/>
  <Override PartName="/ppt/theme/theme29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30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31.xml" ContentType="application/vnd.openxmlformats-officedocument.them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32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33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34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35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36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37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38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theme/theme39.xml" ContentType="application/vnd.openxmlformats-officedocument.theme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theme/theme40.xml" ContentType="application/vnd.openxmlformats-officedocument.theme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theme/theme41.xml" ContentType="application/vnd.openxmlformats-officedocument.theme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theme/theme42.xml" ContentType="application/vnd.openxmlformats-officedocument.theme+xml"/>
  <Override PartName="/ppt/slideLayouts/slideLayout321.xml" ContentType="application/vnd.openxmlformats-officedocument.presentationml.slideLayout+xml"/>
  <Override PartName="/ppt/theme/theme43.xml" ContentType="application/vnd.openxmlformats-officedocument.theme+xml"/>
  <Override PartName="/ppt/slideLayouts/slideLayout322.xml" ContentType="application/vnd.openxmlformats-officedocument.presentationml.slideLayout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85" r:id="rId2"/>
    <p:sldMasterId id="2147483705" r:id="rId3"/>
    <p:sldMasterId id="2147483715" r:id="rId4"/>
    <p:sldMasterId id="2147483716" r:id="rId5"/>
    <p:sldMasterId id="2147483717" r:id="rId6"/>
    <p:sldMasterId id="2147483718" r:id="rId7"/>
    <p:sldMasterId id="2147483719" r:id="rId8"/>
    <p:sldMasterId id="2147483720" r:id="rId9"/>
    <p:sldMasterId id="2147483721" r:id="rId10"/>
    <p:sldMasterId id="2147483722" r:id="rId11"/>
    <p:sldMasterId id="2147483723" r:id="rId12"/>
    <p:sldMasterId id="2147483724" r:id="rId13"/>
    <p:sldMasterId id="2147483725" r:id="rId14"/>
    <p:sldMasterId id="2147483726" r:id="rId15"/>
    <p:sldMasterId id="2147483727" r:id="rId16"/>
    <p:sldMasterId id="2147483728" r:id="rId17"/>
    <p:sldMasterId id="2147483661" r:id="rId18"/>
    <p:sldMasterId id="2147483701" r:id="rId19"/>
    <p:sldMasterId id="2147483664" r:id="rId20"/>
    <p:sldMasterId id="2147483699" r:id="rId21"/>
    <p:sldMasterId id="2147483666" r:id="rId22"/>
    <p:sldMasterId id="2147483697" r:id="rId23"/>
    <p:sldMasterId id="2147483668" r:id="rId24"/>
    <p:sldMasterId id="2147483695" r:id="rId25"/>
    <p:sldMasterId id="2147483670" r:id="rId26"/>
    <p:sldMasterId id="2147483693" r:id="rId27"/>
    <p:sldMasterId id="2147483681" r:id="rId28"/>
    <p:sldMasterId id="2147483689" r:id="rId29"/>
    <p:sldMasterId id="2147483730" r:id="rId30"/>
    <p:sldMasterId id="2147483731" r:id="rId31"/>
    <p:sldMasterId id="2147483732" r:id="rId32"/>
    <p:sldMasterId id="2147483733" r:id="rId33"/>
    <p:sldMasterId id="2147483734" r:id="rId34"/>
    <p:sldMasterId id="2147483729" r:id="rId35"/>
    <p:sldMasterId id="2147483735" r:id="rId36"/>
    <p:sldMasterId id="2147483736" r:id="rId37"/>
    <p:sldMasterId id="2147483739" r:id="rId38"/>
    <p:sldMasterId id="2147483740" r:id="rId39"/>
    <p:sldMasterId id="2147483741" r:id="rId40"/>
    <p:sldMasterId id="2147483742" r:id="rId41"/>
    <p:sldMasterId id="2147483747" r:id="rId42"/>
    <p:sldMasterId id="2147484074" r:id="rId43"/>
    <p:sldMasterId id="2147484081" r:id="rId44"/>
  </p:sldMasterIdLst>
  <p:notesMasterIdLst>
    <p:notesMasterId r:id="rId88"/>
  </p:notesMasterIdLst>
  <p:handoutMasterIdLst>
    <p:handoutMasterId r:id="rId89"/>
  </p:handoutMasterIdLst>
  <p:sldIdLst>
    <p:sldId id="421" r:id="rId45"/>
    <p:sldId id="412" r:id="rId46"/>
    <p:sldId id="422" r:id="rId47"/>
    <p:sldId id="413" r:id="rId48"/>
    <p:sldId id="414" r:id="rId49"/>
    <p:sldId id="428" r:id="rId50"/>
    <p:sldId id="429" r:id="rId51"/>
    <p:sldId id="424" r:id="rId52"/>
    <p:sldId id="415" r:id="rId53"/>
    <p:sldId id="445" r:id="rId54"/>
    <p:sldId id="389" r:id="rId55"/>
    <p:sldId id="425" r:id="rId56"/>
    <p:sldId id="416" r:id="rId57"/>
    <p:sldId id="387" r:id="rId58"/>
    <p:sldId id="426" r:id="rId59"/>
    <p:sldId id="417" r:id="rId60"/>
    <p:sldId id="411" r:id="rId61"/>
    <p:sldId id="427" r:id="rId62"/>
    <p:sldId id="403" r:id="rId63"/>
    <p:sldId id="401" r:id="rId64"/>
    <p:sldId id="395" r:id="rId65"/>
    <p:sldId id="430" r:id="rId66"/>
    <p:sldId id="433" r:id="rId67"/>
    <p:sldId id="434" r:id="rId68"/>
    <p:sldId id="435" r:id="rId69"/>
    <p:sldId id="436" r:id="rId70"/>
    <p:sldId id="439" r:id="rId71"/>
    <p:sldId id="438" r:id="rId72"/>
    <p:sldId id="440" r:id="rId73"/>
    <p:sldId id="441" r:id="rId74"/>
    <p:sldId id="437" r:id="rId75"/>
    <p:sldId id="450" r:id="rId76"/>
    <p:sldId id="443" r:id="rId77"/>
    <p:sldId id="449" r:id="rId78"/>
    <p:sldId id="444" r:id="rId79"/>
    <p:sldId id="446" r:id="rId80"/>
    <p:sldId id="442" r:id="rId81"/>
    <p:sldId id="448" r:id="rId82"/>
    <p:sldId id="431" r:id="rId83"/>
    <p:sldId id="451" r:id="rId84"/>
    <p:sldId id="454" r:id="rId85"/>
    <p:sldId id="455" r:id="rId86"/>
    <p:sldId id="453" r:id="rId87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1C5C"/>
    <a:srgbClr val="5564D3"/>
    <a:srgbClr val="11897D"/>
    <a:srgbClr val="2A3990"/>
    <a:srgbClr val="4D4D4D"/>
    <a:srgbClr val="0F0102"/>
    <a:srgbClr val="D98027"/>
    <a:srgbClr val="808080"/>
    <a:srgbClr val="E740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68" autoAdjust="0"/>
  </p:normalViewPr>
  <p:slideViewPr>
    <p:cSldViewPr>
      <p:cViewPr varScale="1">
        <p:scale>
          <a:sx n="126" d="100"/>
          <a:sy n="126" d="100"/>
        </p:scale>
        <p:origin x="-11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0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" Target="slides/slide3.xml"/><Relationship Id="rId50" Type="http://schemas.openxmlformats.org/officeDocument/2006/relationships/slide" Target="slides/slide6.xml"/><Relationship Id="rId55" Type="http://schemas.openxmlformats.org/officeDocument/2006/relationships/slide" Target="slides/slide11.xml"/><Relationship Id="rId63" Type="http://schemas.openxmlformats.org/officeDocument/2006/relationships/slide" Target="slides/slide19.xml"/><Relationship Id="rId68" Type="http://schemas.openxmlformats.org/officeDocument/2006/relationships/slide" Target="slides/slide24.xml"/><Relationship Id="rId76" Type="http://schemas.openxmlformats.org/officeDocument/2006/relationships/slide" Target="slides/slide32.xml"/><Relationship Id="rId84" Type="http://schemas.openxmlformats.org/officeDocument/2006/relationships/slide" Target="slides/slide40.xml"/><Relationship Id="rId89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27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" Target="slides/slide1.xml"/><Relationship Id="rId53" Type="http://schemas.openxmlformats.org/officeDocument/2006/relationships/slide" Target="slides/slide9.xml"/><Relationship Id="rId58" Type="http://schemas.openxmlformats.org/officeDocument/2006/relationships/slide" Target="slides/slide14.xml"/><Relationship Id="rId66" Type="http://schemas.openxmlformats.org/officeDocument/2006/relationships/slide" Target="slides/slide22.xml"/><Relationship Id="rId74" Type="http://schemas.openxmlformats.org/officeDocument/2006/relationships/slide" Target="slides/slide30.xml"/><Relationship Id="rId79" Type="http://schemas.openxmlformats.org/officeDocument/2006/relationships/slide" Target="slides/slide35.xml"/><Relationship Id="rId87" Type="http://schemas.openxmlformats.org/officeDocument/2006/relationships/slide" Target="slides/slide43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17.xml"/><Relationship Id="rId82" Type="http://schemas.openxmlformats.org/officeDocument/2006/relationships/slide" Target="slides/slide38.xml"/><Relationship Id="rId90" Type="http://schemas.openxmlformats.org/officeDocument/2006/relationships/presProps" Target="presProps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" Target="slides/slide4.xml"/><Relationship Id="rId56" Type="http://schemas.openxmlformats.org/officeDocument/2006/relationships/slide" Target="slides/slide12.xml"/><Relationship Id="rId64" Type="http://schemas.openxmlformats.org/officeDocument/2006/relationships/slide" Target="slides/slide20.xml"/><Relationship Id="rId69" Type="http://schemas.openxmlformats.org/officeDocument/2006/relationships/slide" Target="slides/slide25.xml"/><Relationship Id="rId77" Type="http://schemas.openxmlformats.org/officeDocument/2006/relationships/slide" Target="slides/slide3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7.xml"/><Relationship Id="rId72" Type="http://schemas.openxmlformats.org/officeDocument/2006/relationships/slide" Target="slides/slide28.xml"/><Relationship Id="rId80" Type="http://schemas.openxmlformats.org/officeDocument/2006/relationships/slide" Target="slides/slide36.xml"/><Relationship Id="rId85" Type="http://schemas.openxmlformats.org/officeDocument/2006/relationships/slide" Target="slides/slide41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2.xml"/><Relationship Id="rId59" Type="http://schemas.openxmlformats.org/officeDocument/2006/relationships/slide" Target="slides/slide15.xml"/><Relationship Id="rId67" Type="http://schemas.openxmlformats.org/officeDocument/2006/relationships/slide" Target="slides/slide23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10.xml"/><Relationship Id="rId62" Type="http://schemas.openxmlformats.org/officeDocument/2006/relationships/slide" Target="slides/slide18.xml"/><Relationship Id="rId70" Type="http://schemas.openxmlformats.org/officeDocument/2006/relationships/slide" Target="slides/slide26.xml"/><Relationship Id="rId75" Type="http://schemas.openxmlformats.org/officeDocument/2006/relationships/slide" Target="slides/slide31.xml"/><Relationship Id="rId83" Type="http://schemas.openxmlformats.org/officeDocument/2006/relationships/slide" Target="slides/slide39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5.xml"/><Relationship Id="rId57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8.xml"/><Relationship Id="rId60" Type="http://schemas.openxmlformats.org/officeDocument/2006/relationships/slide" Target="slides/slide16.xml"/><Relationship Id="rId65" Type="http://schemas.openxmlformats.org/officeDocument/2006/relationships/slide" Target="slides/slide21.xml"/><Relationship Id="rId73" Type="http://schemas.openxmlformats.org/officeDocument/2006/relationships/slide" Target="slides/slide29.xml"/><Relationship Id="rId78" Type="http://schemas.openxmlformats.org/officeDocument/2006/relationships/slide" Target="slides/slide34.xml"/><Relationship Id="rId81" Type="http://schemas.openxmlformats.org/officeDocument/2006/relationships/slide" Target="slides/slide37.xml"/><Relationship Id="rId86" Type="http://schemas.openxmlformats.org/officeDocument/2006/relationships/slide" Target="slides/slide4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57DEC-A8C2-410D-A8C4-B9C29440396F}" type="doc">
      <dgm:prSet loTypeId="urn:microsoft.com/office/officeart/2005/8/layout/bProcess3" loCatId="process" qsTypeId="urn:microsoft.com/office/officeart/2005/8/quickstyle/simple5" qsCatId="simple" csTypeId="urn:microsoft.com/office/officeart/2005/8/colors/accent2_3" csCatId="accent2" phldr="1"/>
      <dgm:spPr/>
    </dgm:pt>
    <dgm:pt modelId="{B4DF6667-2865-4EC1-8A11-1402C719BDE8}">
      <dgm:prSet phldrT="[Tekst]"/>
      <dgm:spPr/>
      <dgm:t>
        <a:bodyPr/>
        <a:lstStyle/>
        <a:p>
          <a:pPr algn="ctr"/>
          <a:r>
            <a:rPr lang="pl-PL" dirty="0" smtClean="0"/>
            <a:t>Ogłoszenie o konkursie</a:t>
          </a:r>
          <a:endParaRPr lang="pl-PL" dirty="0"/>
        </a:p>
      </dgm:t>
    </dgm:pt>
    <dgm:pt modelId="{B86A9912-8430-45C6-93E1-852EA43E7FF7}" type="parTrans" cxnId="{53B7B7DE-382B-42A8-B67D-90A96DC2E454}">
      <dgm:prSet/>
      <dgm:spPr/>
      <dgm:t>
        <a:bodyPr/>
        <a:lstStyle/>
        <a:p>
          <a:pPr algn="ctr"/>
          <a:endParaRPr lang="pl-PL"/>
        </a:p>
      </dgm:t>
    </dgm:pt>
    <dgm:pt modelId="{CC3DA6CE-EBB9-41CC-82F7-FBF0D78ACB8F}" type="sibTrans" cxnId="{53B7B7DE-382B-42A8-B67D-90A96DC2E454}">
      <dgm:prSet/>
      <dgm:spPr/>
      <dgm:t>
        <a:bodyPr/>
        <a:lstStyle/>
        <a:p>
          <a:pPr algn="ctr"/>
          <a:endParaRPr lang="pl-PL"/>
        </a:p>
      </dgm:t>
    </dgm:pt>
    <dgm:pt modelId="{478A2829-4BC6-4BDF-8A35-BFB4A05DFE77}">
      <dgm:prSet phldrT="[Tekst]"/>
      <dgm:spPr/>
      <dgm:t>
        <a:bodyPr/>
        <a:lstStyle/>
        <a:p>
          <a:pPr algn="ctr"/>
          <a:r>
            <a:rPr lang="pl-PL" dirty="0" smtClean="0"/>
            <a:t>Nabór wniosków w konkursie na zasadach określonych przez </a:t>
          </a:r>
          <a:r>
            <a:rPr lang="pl-PL" dirty="0" err="1" smtClean="0"/>
            <a:t>MRiRW</a:t>
          </a:r>
          <a:endParaRPr lang="pl-PL" dirty="0"/>
        </a:p>
      </dgm:t>
    </dgm:pt>
    <dgm:pt modelId="{CDAC9BA4-A8E8-4D53-8D46-3AF1A4551BF3}" type="parTrans" cxnId="{405558BB-9608-404C-ABF9-EBA795109CF1}">
      <dgm:prSet/>
      <dgm:spPr/>
      <dgm:t>
        <a:bodyPr/>
        <a:lstStyle/>
        <a:p>
          <a:pPr algn="ctr"/>
          <a:endParaRPr lang="pl-PL"/>
        </a:p>
      </dgm:t>
    </dgm:pt>
    <dgm:pt modelId="{FFA04D0E-FA8B-47ED-B10B-11CDF03823F7}" type="sibTrans" cxnId="{405558BB-9608-404C-ABF9-EBA795109CF1}">
      <dgm:prSet/>
      <dgm:spPr/>
      <dgm:t>
        <a:bodyPr/>
        <a:lstStyle/>
        <a:p>
          <a:pPr algn="ctr"/>
          <a:endParaRPr lang="pl-PL"/>
        </a:p>
      </dgm:t>
    </dgm:pt>
    <dgm:pt modelId="{876C38B3-2AA3-4245-8225-2A5F68C7B005}">
      <dgm:prSet phldrT="[Tekst]"/>
      <dgm:spPr/>
      <dgm:t>
        <a:bodyPr/>
        <a:lstStyle/>
        <a:p>
          <a:pPr algn="ctr"/>
          <a:r>
            <a:rPr lang="pl-PL" dirty="0" smtClean="0"/>
            <a:t>Ocena formalna wniosków </a:t>
          </a:r>
          <a:endParaRPr lang="pl-PL" dirty="0"/>
        </a:p>
      </dgm:t>
    </dgm:pt>
    <dgm:pt modelId="{64606F5F-4384-434E-BE88-ED20CF995477}" type="parTrans" cxnId="{3EF609A9-7A8B-4EB6-A170-43D00DB41245}">
      <dgm:prSet/>
      <dgm:spPr/>
      <dgm:t>
        <a:bodyPr/>
        <a:lstStyle/>
        <a:p>
          <a:pPr algn="ctr"/>
          <a:endParaRPr lang="pl-PL"/>
        </a:p>
      </dgm:t>
    </dgm:pt>
    <dgm:pt modelId="{3457AA9D-E997-4AEF-B715-2C899877D007}" type="sibTrans" cxnId="{3EF609A9-7A8B-4EB6-A170-43D00DB41245}">
      <dgm:prSet/>
      <dgm:spPr/>
      <dgm:t>
        <a:bodyPr/>
        <a:lstStyle/>
        <a:p>
          <a:pPr algn="ctr"/>
          <a:endParaRPr lang="pl-PL"/>
        </a:p>
      </dgm:t>
    </dgm:pt>
    <dgm:pt modelId="{58BCD96F-50E9-4998-BE63-757E1642B0AE}">
      <dgm:prSet phldrT="[Tekst]"/>
      <dgm:spPr/>
      <dgm:t>
        <a:bodyPr/>
        <a:lstStyle/>
        <a:p>
          <a:pPr algn="ctr"/>
          <a:r>
            <a:rPr lang="pl-PL" dirty="0" smtClean="0"/>
            <a:t>Wezwanie partnerów do uzupełnienia braków we wniosku</a:t>
          </a:r>
          <a:endParaRPr lang="pl-PL" dirty="0"/>
        </a:p>
      </dgm:t>
    </dgm:pt>
    <dgm:pt modelId="{6229EEDB-1293-4D86-BA82-244A4593E21F}" type="parTrans" cxnId="{AF1BD885-4449-4C8B-8E1F-34F4C5BFE351}">
      <dgm:prSet/>
      <dgm:spPr/>
      <dgm:t>
        <a:bodyPr/>
        <a:lstStyle/>
        <a:p>
          <a:pPr algn="ctr"/>
          <a:endParaRPr lang="pl-PL"/>
        </a:p>
      </dgm:t>
    </dgm:pt>
    <dgm:pt modelId="{77A559A6-B0BB-4F3A-8071-FB1BA19CAEE9}" type="sibTrans" cxnId="{AF1BD885-4449-4C8B-8E1F-34F4C5BFE351}">
      <dgm:prSet/>
      <dgm:spPr/>
      <dgm:t>
        <a:bodyPr/>
        <a:lstStyle/>
        <a:p>
          <a:pPr algn="ctr"/>
          <a:endParaRPr lang="pl-PL"/>
        </a:p>
      </dgm:t>
    </dgm:pt>
    <dgm:pt modelId="{8E10F98D-C8EF-4625-AD59-209555DFF439}">
      <dgm:prSet phldrT="[Tekst]"/>
      <dgm:spPr/>
      <dgm:t>
        <a:bodyPr/>
        <a:lstStyle/>
        <a:p>
          <a:pPr algn="ctr"/>
          <a:r>
            <a:rPr lang="pl-PL" dirty="0" smtClean="0"/>
            <a:t>Ocena merytoryczna wniosków </a:t>
          </a:r>
          <a:endParaRPr lang="pl-PL" dirty="0"/>
        </a:p>
      </dgm:t>
    </dgm:pt>
    <dgm:pt modelId="{37A24352-0AD1-40B3-B790-217A2224E114}" type="parTrans" cxnId="{F72D1FC1-C697-48EF-9672-CC981CF22112}">
      <dgm:prSet/>
      <dgm:spPr/>
      <dgm:t>
        <a:bodyPr/>
        <a:lstStyle/>
        <a:p>
          <a:pPr algn="ctr"/>
          <a:endParaRPr lang="pl-PL"/>
        </a:p>
      </dgm:t>
    </dgm:pt>
    <dgm:pt modelId="{F48D4FDF-E939-4C0C-B363-862E9E53D20B}" type="sibTrans" cxnId="{F72D1FC1-C697-48EF-9672-CC981CF22112}">
      <dgm:prSet/>
      <dgm:spPr/>
      <dgm:t>
        <a:bodyPr/>
        <a:lstStyle/>
        <a:p>
          <a:pPr algn="ctr"/>
          <a:endParaRPr lang="pl-PL"/>
        </a:p>
      </dgm:t>
    </dgm:pt>
    <dgm:pt modelId="{2946C955-F3AA-444C-A95D-42BCDD7BF65F}">
      <dgm:prSet phldrT="[Tekst]"/>
      <dgm:spPr/>
      <dgm:t>
        <a:bodyPr/>
        <a:lstStyle/>
        <a:p>
          <a:pPr algn="ctr"/>
          <a:r>
            <a:rPr lang="pl-PL" dirty="0" smtClean="0"/>
            <a:t>Zakończenie oceny, przygotowanie planu operacyjnego i listy rankingowej </a:t>
          </a:r>
          <a:endParaRPr lang="pl-PL" dirty="0"/>
        </a:p>
      </dgm:t>
    </dgm:pt>
    <dgm:pt modelId="{C042B2B3-13C1-4B68-9D98-FE7E7754DC65}" type="parTrans" cxnId="{311F1DE6-8551-40E8-90B3-E4208528081C}">
      <dgm:prSet/>
      <dgm:spPr/>
      <dgm:t>
        <a:bodyPr/>
        <a:lstStyle/>
        <a:p>
          <a:pPr algn="ctr"/>
          <a:endParaRPr lang="pl-PL"/>
        </a:p>
      </dgm:t>
    </dgm:pt>
    <dgm:pt modelId="{0107C875-EE20-4673-8F06-5B7688EDFAB8}" type="sibTrans" cxnId="{311F1DE6-8551-40E8-90B3-E4208528081C}">
      <dgm:prSet/>
      <dgm:spPr/>
      <dgm:t>
        <a:bodyPr/>
        <a:lstStyle/>
        <a:p>
          <a:pPr algn="ctr"/>
          <a:endParaRPr lang="pl-PL"/>
        </a:p>
      </dgm:t>
    </dgm:pt>
    <dgm:pt modelId="{BC975BA7-969B-41D6-848E-6DB50FF72182}">
      <dgm:prSet phldrT="[Tekst]"/>
      <dgm:spPr/>
      <dgm:t>
        <a:bodyPr/>
        <a:lstStyle/>
        <a:p>
          <a:pPr algn="ctr"/>
          <a:r>
            <a:rPr lang="pl-PL" dirty="0" smtClean="0"/>
            <a:t>Opiniowanie planu operacyjnego przez WGR ds. KSOW </a:t>
          </a:r>
          <a:endParaRPr lang="pl-PL" dirty="0"/>
        </a:p>
      </dgm:t>
    </dgm:pt>
    <dgm:pt modelId="{4D2B3C2F-AF4F-4FC4-8A30-06814A70C8D2}" type="parTrans" cxnId="{4D312B28-3A77-419B-BB8E-E2F710EDEC74}">
      <dgm:prSet/>
      <dgm:spPr/>
      <dgm:t>
        <a:bodyPr/>
        <a:lstStyle/>
        <a:p>
          <a:pPr algn="ctr"/>
          <a:endParaRPr lang="pl-PL"/>
        </a:p>
      </dgm:t>
    </dgm:pt>
    <dgm:pt modelId="{2AE245D4-31E4-4D72-8DC5-665EF78CDBCE}" type="sibTrans" cxnId="{4D312B28-3A77-419B-BB8E-E2F710EDEC74}">
      <dgm:prSet/>
      <dgm:spPr/>
      <dgm:t>
        <a:bodyPr/>
        <a:lstStyle/>
        <a:p>
          <a:pPr algn="ctr"/>
          <a:endParaRPr lang="pl-PL"/>
        </a:p>
      </dgm:t>
    </dgm:pt>
    <dgm:pt modelId="{C524BD43-E006-49DB-B84B-82DC6696B068}">
      <dgm:prSet phldrT="[Tekst]"/>
      <dgm:spPr/>
      <dgm:t>
        <a:bodyPr/>
        <a:lstStyle/>
        <a:p>
          <a:pPr algn="ctr"/>
          <a:r>
            <a:rPr lang="pl-PL" dirty="0" smtClean="0"/>
            <a:t>Przekazanie listy rankingowej do Jednostki Centralnej KSOW i Instytucji Zarządzającej </a:t>
          </a:r>
          <a:endParaRPr lang="pl-PL" dirty="0"/>
        </a:p>
      </dgm:t>
    </dgm:pt>
    <dgm:pt modelId="{0646D1A6-EF23-4422-99E4-56D1DA0ADF78}" type="parTrans" cxnId="{C8EAD729-0F9B-4EDE-8E97-9F8B95EFF888}">
      <dgm:prSet/>
      <dgm:spPr/>
      <dgm:t>
        <a:bodyPr/>
        <a:lstStyle/>
        <a:p>
          <a:pPr algn="ctr"/>
          <a:endParaRPr lang="pl-PL"/>
        </a:p>
      </dgm:t>
    </dgm:pt>
    <dgm:pt modelId="{BEF516EE-F5BF-4129-ADA2-B607F49AA1BA}" type="sibTrans" cxnId="{C8EAD729-0F9B-4EDE-8E97-9F8B95EFF888}">
      <dgm:prSet/>
      <dgm:spPr/>
      <dgm:t>
        <a:bodyPr/>
        <a:lstStyle/>
        <a:p>
          <a:pPr algn="ctr"/>
          <a:endParaRPr lang="pl-PL"/>
        </a:p>
      </dgm:t>
    </dgm:pt>
    <dgm:pt modelId="{0A6A9C08-E03D-4AB7-B174-6C09D3D38F40}">
      <dgm:prSet phldrT="[Tekst]"/>
      <dgm:spPr/>
      <dgm:t>
        <a:bodyPr/>
        <a:lstStyle/>
        <a:p>
          <a:pPr algn="ctr"/>
          <a:r>
            <a:rPr lang="pl-PL" dirty="0" smtClean="0"/>
            <a:t>Akceptacja przez Grupę Roboczą przy </a:t>
          </a:r>
          <a:r>
            <a:rPr lang="pl-PL" dirty="0" err="1" smtClean="0"/>
            <a:t>MRiRW</a:t>
          </a:r>
          <a:r>
            <a:rPr lang="pl-PL" dirty="0" smtClean="0"/>
            <a:t> </a:t>
          </a:r>
          <a:endParaRPr lang="pl-PL" dirty="0"/>
        </a:p>
      </dgm:t>
    </dgm:pt>
    <dgm:pt modelId="{C3281DE0-A395-447A-923D-F6A606823ABA}" type="parTrans" cxnId="{9043461B-1E83-461E-BC95-28A1C4210496}">
      <dgm:prSet/>
      <dgm:spPr/>
      <dgm:t>
        <a:bodyPr/>
        <a:lstStyle/>
        <a:p>
          <a:pPr algn="ctr"/>
          <a:endParaRPr lang="pl-PL"/>
        </a:p>
      </dgm:t>
    </dgm:pt>
    <dgm:pt modelId="{87DA3741-87D7-4C97-8501-43C1A9819DFE}" type="sibTrans" cxnId="{9043461B-1E83-461E-BC95-28A1C4210496}">
      <dgm:prSet/>
      <dgm:spPr/>
      <dgm:t>
        <a:bodyPr/>
        <a:lstStyle/>
        <a:p>
          <a:pPr algn="ctr"/>
          <a:endParaRPr lang="pl-PL"/>
        </a:p>
      </dgm:t>
    </dgm:pt>
    <dgm:pt modelId="{5172D72F-6A6F-48B3-A002-3289DB729612}">
      <dgm:prSet phldrT="[Tekst]"/>
      <dgm:spPr/>
      <dgm:t>
        <a:bodyPr/>
        <a:lstStyle/>
        <a:p>
          <a:pPr algn="ctr"/>
          <a:r>
            <a:rPr lang="pl-PL" dirty="0" smtClean="0"/>
            <a:t>Ogłoszenie na portalu KSOW planu operacyjnego  </a:t>
          </a:r>
        </a:p>
      </dgm:t>
    </dgm:pt>
    <dgm:pt modelId="{1559E71D-69EB-4C18-AF28-4056B99FE646}" type="parTrans" cxnId="{C3F487E1-64E8-4C97-8764-801FDA113374}">
      <dgm:prSet/>
      <dgm:spPr/>
      <dgm:t>
        <a:bodyPr/>
        <a:lstStyle/>
        <a:p>
          <a:pPr algn="ctr"/>
          <a:endParaRPr lang="pl-PL"/>
        </a:p>
      </dgm:t>
    </dgm:pt>
    <dgm:pt modelId="{32F0B0ED-8C3E-4A62-965F-89C9B3BF1E28}" type="sibTrans" cxnId="{C3F487E1-64E8-4C97-8764-801FDA113374}">
      <dgm:prSet/>
      <dgm:spPr/>
      <dgm:t>
        <a:bodyPr/>
        <a:lstStyle/>
        <a:p>
          <a:pPr algn="ctr"/>
          <a:endParaRPr lang="pl-PL"/>
        </a:p>
      </dgm:t>
    </dgm:pt>
    <dgm:pt modelId="{20A3A9CE-1D4A-4C74-B972-1687DF2BF0EB}">
      <dgm:prSet phldrT="[Tekst]"/>
      <dgm:spPr/>
      <dgm:t>
        <a:bodyPr/>
        <a:lstStyle/>
        <a:p>
          <a:pPr algn="ctr"/>
          <a:r>
            <a:rPr lang="pl-PL" dirty="0" smtClean="0"/>
            <a:t>Zawiadomienie partnerów o wyniku oceny </a:t>
          </a:r>
        </a:p>
      </dgm:t>
    </dgm:pt>
    <dgm:pt modelId="{F47F4E5B-F57F-488E-9F8D-1D77E20655B3}" type="parTrans" cxnId="{3240C9AB-7F7C-44B9-853D-241A4FD0053B}">
      <dgm:prSet/>
      <dgm:spPr/>
      <dgm:t>
        <a:bodyPr/>
        <a:lstStyle/>
        <a:p>
          <a:pPr algn="ctr"/>
          <a:endParaRPr lang="pl-PL"/>
        </a:p>
      </dgm:t>
    </dgm:pt>
    <dgm:pt modelId="{4C729EFB-EDCF-42CE-8FB8-45A567C778BE}" type="sibTrans" cxnId="{3240C9AB-7F7C-44B9-853D-241A4FD0053B}">
      <dgm:prSet/>
      <dgm:spPr/>
      <dgm:t>
        <a:bodyPr/>
        <a:lstStyle/>
        <a:p>
          <a:pPr algn="ctr"/>
          <a:endParaRPr lang="pl-PL"/>
        </a:p>
      </dgm:t>
    </dgm:pt>
    <dgm:pt modelId="{E1A4EE97-64DC-4514-A933-24797B255089}">
      <dgm:prSet phldrT="[Tekst]"/>
      <dgm:spPr/>
      <dgm:t>
        <a:bodyPr/>
        <a:lstStyle/>
        <a:p>
          <a:pPr algn="ctr"/>
          <a:r>
            <a:rPr lang="pl-PL" dirty="0" smtClean="0"/>
            <a:t>Zawieranie umów z partnerami </a:t>
          </a:r>
        </a:p>
      </dgm:t>
    </dgm:pt>
    <dgm:pt modelId="{6484518E-E1EC-4A6E-AD05-14225577F26E}" type="parTrans" cxnId="{97286DC4-3156-4951-8B6F-FDC1263BB540}">
      <dgm:prSet/>
      <dgm:spPr/>
      <dgm:t>
        <a:bodyPr/>
        <a:lstStyle/>
        <a:p>
          <a:pPr algn="ctr"/>
          <a:endParaRPr lang="pl-PL"/>
        </a:p>
      </dgm:t>
    </dgm:pt>
    <dgm:pt modelId="{AE91C50C-DE1B-4DCB-A84D-C510AB4A4AF7}" type="sibTrans" cxnId="{97286DC4-3156-4951-8B6F-FDC1263BB540}">
      <dgm:prSet/>
      <dgm:spPr/>
      <dgm:t>
        <a:bodyPr/>
        <a:lstStyle/>
        <a:p>
          <a:pPr algn="ctr"/>
          <a:endParaRPr lang="pl-PL"/>
        </a:p>
      </dgm:t>
    </dgm:pt>
    <dgm:pt modelId="{B8827AA8-336D-4D63-A566-6289EF3DD27D}">
      <dgm:prSet phldrT="[Tekst]"/>
      <dgm:spPr/>
      <dgm:t>
        <a:bodyPr/>
        <a:lstStyle/>
        <a:p>
          <a:pPr algn="ctr"/>
          <a:r>
            <a:rPr lang="pl-PL" dirty="0" smtClean="0"/>
            <a:t>Partnerzy realizują operacje </a:t>
          </a:r>
        </a:p>
      </dgm:t>
    </dgm:pt>
    <dgm:pt modelId="{19E8F214-2DF9-47B6-9E57-2CF2E28AA35F}" type="parTrans" cxnId="{4D296D01-449D-4D7D-AF77-5F8D281C13F3}">
      <dgm:prSet/>
      <dgm:spPr/>
      <dgm:t>
        <a:bodyPr/>
        <a:lstStyle/>
        <a:p>
          <a:pPr algn="ctr"/>
          <a:endParaRPr lang="pl-PL"/>
        </a:p>
      </dgm:t>
    </dgm:pt>
    <dgm:pt modelId="{B107543B-B9B6-4AAF-884C-A31844AC6D11}" type="sibTrans" cxnId="{4D296D01-449D-4D7D-AF77-5F8D281C13F3}">
      <dgm:prSet/>
      <dgm:spPr/>
      <dgm:t>
        <a:bodyPr/>
        <a:lstStyle/>
        <a:p>
          <a:pPr algn="ctr"/>
          <a:endParaRPr lang="pl-PL"/>
        </a:p>
      </dgm:t>
    </dgm:pt>
    <dgm:pt modelId="{26DE305D-235F-489E-BC42-F16755AC5CBF}">
      <dgm:prSet phldrT="[Tekst]"/>
      <dgm:spPr/>
      <dgm:t>
        <a:bodyPr/>
        <a:lstStyle/>
        <a:p>
          <a:pPr algn="ctr"/>
          <a:r>
            <a:rPr lang="pl-PL" dirty="0" smtClean="0"/>
            <a:t>Złożenie przez partnerów wniosków o refundację  </a:t>
          </a:r>
        </a:p>
      </dgm:t>
    </dgm:pt>
    <dgm:pt modelId="{37FDD430-F1EA-4F65-A678-134924B908BF}" type="parTrans" cxnId="{9D816197-E8B7-482D-8FB7-986BB8248106}">
      <dgm:prSet/>
      <dgm:spPr/>
      <dgm:t>
        <a:bodyPr/>
        <a:lstStyle/>
        <a:p>
          <a:pPr algn="ctr"/>
          <a:endParaRPr lang="pl-PL"/>
        </a:p>
      </dgm:t>
    </dgm:pt>
    <dgm:pt modelId="{814811D5-D795-476C-9E59-7710A2845D9D}" type="sibTrans" cxnId="{9D816197-E8B7-482D-8FB7-986BB8248106}">
      <dgm:prSet/>
      <dgm:spPr/>
      <dgm:t>
        <a:bodyPr/>
        <a:lstStyle/>
        <a:p>
          <a:pPr algn="ctr"/>
          <a:endParaRPr lang="pl-PL"/>
        </a:p>
      </dgm:t>
    </dgm:pt>
    <dgm:pt modelId="{E2108ECC-D565-4D08-AFF6-AD8FBBFE2F1B}">
      <dgm:prSet phldrT="[Tekst]"/>
      <dgm:spPr/>
      <dgm:t>
        <a:bodyPr/>
        <a:lstStyle/>
        <a:p>
          <a:pPr algn="ctr"/>
          <a:r>
            <a:rPr lang="pl-PL" dirty="0" smtClean="0"/>
            <a:t>Wypłata środków do 31.12.2017 r. </a:t>
          </a:r>
        </a:p>
      </dgm:t>
    </dgm:pt>
    <dgm:pt modelId="{9C786D4D-DBBC-4669-BD51-87E2DE3C9203}" type="parTrans" cxnId="{C2AD5C93-32BE-4BF0-BFC0-89AB51339734}">
      <dgm:prSet/>
      <dgm:spPr/>
      <dgm:t>
        <a:bodyPr/>
        <a:lstStyle/>
        <a:p>
          <a:pPr algn="ctr"/>
          <a:endParaRPr lang="pl-PL"/>
        </a:p>
      </dgm:t>
    </dgm:pt>
    <dgm:pt modelId="{A93698ED-DE3F-42C3-952A-E9BE418F568B}" type="sibTrans" cxnId="{C2AD5C93-32BE-4BF0-BFC0-89AB51339734}">
      <dgm:prSet/>
      <dgm:spPr/>
      <dgm:t>
        <a:bodyPr/>
        <a:lstStyle/>
        <a:p>
          <a:pPr algn="ctr"/>
          <a:endParaRPr lang="pl-PL"/>
        </a:p>
      </dgm:t>
    </dgm:pt>
    <dgm:pt modelId="{8113733A-A291-4026-BA59-C311E97EE6B0}" type="pres">
      <dgm:prSet presAssocID="{F3D57DEC-A8C2-410D-A8C4-B9C29440396F}" presName="Name0" presStyleCnt="0">
        <dgm:presLayoutVars>
          <dgm:dir/>
          <dgm:resizeHandles val="exact"/>
        </dgm:presLayoutVars>
      </dgm:prSet>
      <dgm:spPr/>
    </dgm:pt>
    <dgm:pt modelId="{81E29E97-E0F8-48CF-995A-ECCC58CD01CF}" type="pres">
      <dgm:prSet presAssocID="{B4DF6667-2865-4EC1-8A11-1402C719BDE8}" presName="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D23BCE-4C74-4255-AB40-1E38E8BC3428}" type="pres">
      <dgm:prSet presAssocID="{CC3DA6CE-EBB9-41CC-82F7-FBF0D78ACB8F}" presName="sibTrans" presStyleLbl="sibTrans1D1" presStyleIdx="0" presStyleCnt="14"/>
      <dgm:spPr/>
      <dgm:t>
        <a:bodyPr/>
        <a:lstStyle/>
        <a:p>
          <a:endParaRPr lang="pl-PL"/>
        </a:p>
      </dgm:t>
    </dgm:pt>
    <dgm:pt modelId="{B8182DB8-F6B0-4B4F-99B5-26CDD7AF8798}" type="pres">
      <dgm:prSet presAssocID="{CC3DA6CE-EBB9-41CC-82F7-FBF0D78ACB8F}" presName="connectorText" presStyleLbl="sibTrans1D1" presStyleIdx="0" presStyleCnt="14"/>
      <dgm:spPr/>
      <dgm:t>
        <a:bodyPr/>
        <a:lstStyle/>
        <a:p>
          <a:endParaRPr lang="pl-PL"/>
        </a:p>
      </dgm:t>
    </dgm:pt>
    <dgm:pt modelId="{766AB0D9-0C77-4870-9E69-6937C9C3D9FD}" type="pres">
      <dgm:prSet presAssocID="{478A2829-4BC6-4BDF-8A35-BFB4A05DFE77}" presName="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0D6F4A-0778-48ED-B9CB-455ED55C0763}" type="pres">
      <dgm:prSet presAssocID="{FFA04D0E-FA8B-47ED-B10B-11CDF03823F7}" presName="sibTrans" presStyleLbl="sibTrans1D1" presStyleIdx="1" presStyleCnt="14"/>
      <dgm:spPr/>
      <dgm:t>
        <a:bodyPr/>
        <a:lstStyle/>
        <a:p>
          <a:endParaRPr lang="pl-PL"/>
        </a:p>
      </dgm:t>
    </dgm:pt>
    <dgm:pt modelId="{C05D6646-6F7F-4142-92D1-7074F7A41784}" type="pres">
      <dgm:prSet presAssocID="{FFA04D0E-FA8B-47ED-B10B-11CDF03823F7}" presName="connectorText" presStyleLbl="sibTrans1D1" presStyleIdx="1" presStyleCnt="14"/>
      <dgm:spPr/>
      <dgm:t>
        <a:bodyPr/>
        <a:lstStyle/>
        <a:p>
          <a:endParaRPr lang="pl-PL"/>
        </a:p>
      </dgm:t>
    </dgm:pt>
    <dgm:pt modelId="{B056EF16-CD59-4D3C-BF26-D3D4F10748A0}" type="pres">
      <dgm:prSet presAssocID="{876C38B3-2AA3-4245-8225-2A5F68C7B005}" presName="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461ECE7-B63E-4D94-9DAD-523C140866AB}" type="pres">
      <dgm:prSet presAssocID="{3457AA9D-E997-4AEF-B715-2C899877D007}" presName="sibTrans" presStyleLbl="sibTrans1D1" presStyleIdx="2" presStyleCnt="14"/>
      <dgm:spPr/>
      <dgm:t>
        <a:bodyPr/>
        <a:lstStyle/>
        <a:p>
          <a:endParaRPr lang="pl-PL"/>
        </a:p>
      </dgm:t>
    </dgm:pt>
    <dgm:pt modelId="{F59666FF-784E-4786-9927-7A2A228DDFE9}" type="pres">
      <dgm:prSet presAssocID="{3457AA9D-E997-4AEF-B715-2C899877D007}" presName="connectorText" presStyleLbl="sibTrans1D1" presStyleIdx="2" presStyleCnt="14"/>
      <dgm:spPr/>
      <dgm:t>
        <a:bodyPr/>
        <a:lstStyle/>
        <a:p>
          <a:endParaRPr lang="pl-PL"/>
        </a:p>
      </dgm:t>
    </dgm:pt>
    <dgm:pt modelId="{A9E70579-6753-4C02-A5B6-5E229C1D094B}" type="pres">
      <dgm:prSet presAssocID="{58BCD96F-50E9-4998-BE63-757E1642B0AE}" presName="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CEA0B5-FDA8-4577-862F-166C126353A9}" type="pres">
      <dgm:prSet presAssocID="{77A559A6-B0BB-4F3A-8071-FB1BA19CAEE9}" presName="sibTrans" presStyleLbl="sibTrans1D1" presStyleIdx="3" presStyleCnt="14"/>
      <dgm:spPr/>
      <dgm:t>
        <a:bodyPr/>
        <a:lstStyle/>
        <a:p>
          <a:endParaRPr lang="pl-PL"/>
        </a:p>
      </dgm:t>
    </dgm:pt>
    <dgm:pt modelId="{CA268410-5C06-4BFB-B430-27927FBDED73}" type="pres">
      <dgm:prSet presAssocID="{77A559A6-B0BB-4F3A-8071-FB1BA19CAEE9}" presName="connectorText" presStyleLbl="sibTrans1D1" presStyleIdx="3" presStyleCnt="14"/>
      <dgm:spPr/>
      <dgm:t>
        <a:bodyPr/>
        <a:lstStyle/>
        <a:p>
          <a:endParaRPr lang="pl-PL"/>
        </a:p>
      </dgm:t>
    </dgm:pt>
    <dgm:pt modelId="{7D8355B4-2B24-4E61-965F-51B6B815D05D}" type="pres">
      <dgm:prSet presAssocID="{8E10F98D-C8EF-4625-AD59-209555DFF439}" presName="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B515FC-8B08-4DD6-BDA3-45E577931B03}" type="pres">
      <dgm:prSet presAssocID="{F48D4FDF-E939-4C0C-B363-862E9E53D20B}" presName="sibTrans" presStyleLbl="sibTrans1D1" presStyleIdx="4" presStyleCnt="14"/>
      <dgm:spPr/>
      <dgm:t>
        <a:bodyPr/>
        <a:lstStyle/>
        <a:p>
          <a:endParaRPr lang="pl-PL"/>
        </a:p>
      </dgm:t>
    </dgm:pt>
    <dgm:pt modelId="{362FF033-B183-421E-8484-B34EDE87B923}" type="pres">
      <dgm:prSet presAssocID="{F48D4FDF-E939-4C0C-B363-862E9E53D20B}" presName="connectorText" presStyleLbl="sibTrans1D1" presStyleIdx="4" presStyleCnt="14"/>
      <dgm:spPr/>
      <dgm:t>
        <a:bodyPr/>
        <a:lstStyle/>
        <a:p>
          <a:endParaRPr lang="pl-PL"/>
        </a:p>
      </dgm:t>
    </dgm:pt>
    <dgm:pt modelId="{3D0C24D6-995E-4483-9869-C48DD4F4426B}" type="pres">
      <dgm:prSet presAssocID="{2946C955-F3AA-444C-A95D-42BCDD7BF65F}" presName="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AA4EB0-342E-44E1-A71C-5B125225679B}" type="pres">
      <dgm:prSet presAssocID="{0107C875-EE20-4673-8F06-5B7688EDFAB8}" presName="sibTrans" presStyleLbl="sibTrans1D1" presStyleIdx="5" presStyleCnt="14"/>
      <dgm:spPr/>
      <dgm:t>
        <a:bodyPr/>
        <a:lstStyle/>
        <a:p>
          <a:endParaRPr lang="pl-PL"/>
        </a:p>
      </dgm:t>
    </dgm:pt>
    <dgm:pt modelId="{7367A9A8-369A-473C-8265-6BB01DE33BF5}" type="pres">
      <dgm:prSet presAssocID="{0107C875-EE20-4673-8F06-5B7688EDFAB8}" presName="connectorText" presStyleLbl="sibTrans1D1" presStyleIdx="5" presStyleCnt="14"/>
      <dgm:spPr/>
      <dgm:t>
        <a:bodyPr/>
        <a:lstStyle/>
        <a:p>
          <a:endParaRPr lang="pl-PL"/>
        </a:p>
      </dgm:t>
    </dgm:pt>
    <dgm:pt modelId="{92C96A03-D229-42BC-85C8-FF3E7F1BDD2D}" type="pres">
      <dgm:prSet presAssocID="{BC975BA7-969B-41D6-848E-6DB50FF72182}" presName="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F13278-756F-40DE-877E-A53850F7538B}" type="pres">
      <dgm:prSet presAssocID="{2AE245D4-31E4-4D72-8DC5-665EF78CDBCE}" presName="sibTrans" presStyleLbl="sibTrans1D1" presStyleIdx="6" presStyleCnt="14"/>
      <dgm:spPr/>
      <dgm:t>
        <a:bodyPr/>
        <a:lstStyle/>
        <a:p>
          <a:endParaRPr lang="pl-PL"/>
        </a:p>
      </dgm:t>
    </dgm:pt>
    <dgm:pt modelId="{75ED5E97-34BC-45CB-B464-B11D3161449C}" type="pres">
      <dgm:prSet presAssocID="{2AE245D4-31E4-4D72-8DC5-665EF78CDBCE}" presName="connectorText" presStyleLbl="sibTrans1D1" presStyleIdx="6" presStyleCnt="14"/>
      <dgm:spPr/>
      <dgm:t>
        <a:bodyPr/>
        <a:lstStyle/>
        <a:p>
          <a:endParaRPr lang="pl-PL"/>
        </a:p>
      </dgm:t>
    </dgm:pt>
    <dgm:pt modelId="{9D43B5DC-08C6-457A-B452-F58F81F8051A}" type="pres">
      <dgm:prSet presAssocID="{C524BD43-E006-49DB-B84B-82DC6696B068}" presName="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B3D11A5-70ED-4F6F-9F3E-F9441C37B955}" type="pres">
      <dgm:prSet presAssocID="{BEF516EE-F5BF-4129-ADA2-B607F49AA1BA}" presName="sibTrans" presStyleLbl="sibTrans1D1" presStyleIdx="7" presStyleCnt="14"/>
      <dgm:spPr/>
      <dgm:t>
        <a:bodyPr/>
        <a:lstStyle/>
        <a:p>
          <a:endParaRPr lang="pl-PL"/>
        </a:p>
      </dgm:t>
    </dgm:pt>
    <dgm:pt modelId="{D3D4E87E-50C7-4A57-8559-652EA4145B02}" type="pres">
      <dgm:prSet presAssocID="{BEF516EE-F5BF-4129-ADA2-B607F49AA1BA}" presName="connectorText" presStyleLbl="sibTrans1D1" presStyleIdx="7" presStyleCnt="14"/>
      <dgm:spPr/>
      <dgm:t>
        <a:bodyPr/>
        <a:lstStyle/>
        <a:p>
          <a:endParaRPr lang="pl-PL"/>
        </a:p>
      </dgm:t>
    </dgm:pt>
    <dgm:pt modelId="{5BB43C7E-B0FE-4434-9173-C7E30A4D3500}" type="pres">
      <dgm:prSet presAssocID="{0A6A9C08-E03D-4AB7-B174-6C09D3D38F40}" presName="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8A5847E-372A-4860-88B7-FAF6D13171F4}" type="pres">
      <dgm:prSet presAssocID="{87DA3741-87D7-4C97-8501-43C1A9819DFE}" presName="sibTrans" presStyleLbl="sibTrans1D1" presStyleIdx="8" presStyleCnt="14"/>
      <dgm:spPr/>
      <dgm:t>
        <a:bodyPr/>
        <a:lstStyle/>
        <a:p>
          <a:endParaRPr lang="pl-PL"/>
        </a:p>
      </dgm:t>
    </dgm:pt>
    <dgm:pt modelId="{726051EF-84C4-4ACB-BC8A-DA5F4B305194}" type="pres">
      <dgm:prSet presAssocID="{87DA3741-87D7-4C97-8501-43C1A9819DFE}" presName="connectorText" presStyleLbl="sibTrans1D1" presStyleIdx="8" presStyleCnt="14"/>
      <dgm:spPr/>
      <dgm:t>
        <a:bodyPr/>
        <a:lstStyle/>
        <a:p>
          <a:endParaRPr lang="pl-PL"/>
        </a:p>
      </dgm:t>
    </dgm:pt>
    <dgm:pt modelId="{BCF88A4B-423B-4436-BD62-710C864D5E19}" type="pres">
      <dgm:prSet presAssocID="{5172D72F-6A6F-48B3-A002-3289DB729612}" presName="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A21CA48-3843-485A-94AD-ED16618B971C}" type="pres">
      <dgm:prSet presAssocID="{32F0B0ED-8C3E-4A62-965F-89C9B3BF1E28}" presName="sibTrans" presStyleLbl="sibTrans1D1" presStyleIdx="9" presStyleCnt="14"/>
      <dgm:spPr/>
      <dgm:t>
        <a:bodyPr/>
        <a:lstStyle/>
        <a:p>
          <a:endParaRPr lang="pl-PL"/>
        </a:p>
      </dgm:t>
    </dgm:pt>
    <dgm:pt modelId="{7C5FFE80-5CA5-449A-998A-48AEC5EC01E1}" type="pres">
      <dgm:prSet presAssocID="{32F0B0ED-8C3E-4A62-965F-89C9B3BF1E28}" presName="connectorText" presStyleLbl="sibTrans1D1" presStyleIdx="9" presStyleCnt="14"/>
      <dgm:spPr/>
      <dgm:t>
        <a:bodyPr/>
        <a:lstStyle/>
        <a:p>
          <a:endParaRPr lang="pl-PL"/>
        </a:p>
      </dgm:t>
    </dgm:pt>
    <dgm:pt modelId="{9555B1A9-FE18-4EC0-BD70-FBE60081F288}" type="pres">
      <dgm:prSet presAssocID="{20A3A9CE-1D4A-4C74-B972-1687DF2BF0EB}" presName="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89BA42C-5DC1-4910-B50E-A959AD2E96C9}" type="pres">
      <dgm:prSet presAssocID="{4C729EFB-EDCF-42CE-8FB8-45A567C778BE}" presName="sibTrans" presStyleLbl="sibTrans1D1" presStyleIdx="10" presStyleCnt="14"/>
      <dgm:spPr/>
      <dgm:t>
        <a:bodyPr/>
        <a:lstStyle/>
        <a:p>
          <a:endParaRPr lang="pl-PL"/>
        </a:p>
      </dgm:t>
    </dgm:pt>
    <dgm:pt modelId="{8C515894-18D6-4E2A-A6A0-1731EDA774FA}" type="pres">
      <dgm:prSet presAssocID="{4C729EFB-EDCF-42CE-8FB8-45A567C778BE}" presName="connectorText" presStyleLbl="sibTrans1D1" presStyleIdx="10" presStyleCnt="14"/>
      <dgm:spPr/>
      <dgm:t>
        <a:bodyPr/>
        <a:lstStyle/>
        <a:p>
          <a:endParaRPr lang="pl-PL"/>
        </a:p>
      </dgm:t>
    </dgm:pt>
    <dgm:pt modelId="{C07DF751-72D1-40C9-96BA-1DED4C62714E}" type="pres">
      <dgm:prSet presAssocID="{E1A4EE97-64DC-4514-A933-24797B255089}" presName="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5ADE2C-8B5F-445D-9A30-00C7E909B89F}" type="pres">
      <dgm:prSet presAssocID="{AE91C50C-DE1B-4DCB-A84D-C510AB4A4AF7}" presName="sibTrans" presStyleLbl="sibTrans1D1" presStyleIdx="11" presStyleCnt="14"/>
      <dgm:spPr/>
      <dgm:t>
        <a:bodyPr/>
        <a:lstStyle/>
        <a:p>
          <a:endParaRPr lang="pl-PL"/>
        </a:p>
      </dgm:t>
    </dgm:pt>
    <dgm:pt modelId="{0C24D5A4-F19E-4DAF-B830-3B28A3A029DD}" type="pres">
      <dgm:prSet presAssocID="{AE91C50C-DE1B-4DCB-A84D-C510AB4A4AF7}" presName="connectorText" presStyleLbl="sibTrans1D1" presStyleIdx="11" presStyleCnt="14"/>
      <dgm:spPr/>
      <dgm:t>
        <a:bodyPr/>
        <a:lstStyle/>
        <a:p>
          <a:endParaRPr lang="pl-PL"/>
        </a:p>
      </dgm:t>
    </dgm:pt>
    <dgm:pt modelId="{0DBE2C8A-3963-4964-AEAC-E0E307CF544A}" type="pres">
      <dgm:prSet presAssocID="{B8827AA8-336D-4D63-A566-6289EF3DD27D}" presName="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1DB6D25-CEFC-4EF1-8878-8E1B40215E9C}" type="pres">
      <dgm:prSet presAssocID="{B107543B-B9B6-4AAF-884C-A31844AC6D11}" presName="sibTrans" presStyleLbl="sibTrans1D1" presStyleIdx="12" presStyleCnt="14"/>
      <dgm:spPr/>
      <dgm:t>
        <a:bodyPr/>
        <a:lstStyle/>
        <a:p>
          <a:endParaRPr lang="pl-PL"/>
        </a:p>
      </dgm:t>
    </dgm:pt>
    <dgm:pt modelId="{845DC05A-9D09-4DC6-8157-4156F0408562}" type="pres">
      <dgm:prSet presAssocID="{B107543B-B9B6-4AAF-884C-A31844AC6D11}" presName="connectorText" presStyleLbl="sibTrans1D1" presStyleIdx="12" presStyleCnt="14"/>
      <dgm:spPr/>
      <dgm:t>
        <a:bodyPr/>
        <a:lstStyle/>
        <a:p>
          <a:endParaRPr lang="pl-PL"/>
        </a:p>
      </dgm:t>
    </dgm:pt>
    <dgm:pt modelId="{2AAAEF07-E02B-4709-92CE-B001425FCAEB}" type="pres">
      <dgm:prSet presAssocID="{26DE305D-235F-489E-BC42-F16755AC5CBF}" presName="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8CAC891-7374-48A1-A149-DC9FCC36DAA8}" type="pres">
      <dgm:prSet presAssocID="{814811D5-D795-476C-9E59-7710A2845D9D}" presName="sibTrans" presStyleLbl="sibTrans1D1" presStyleIdx="13" presStyleCnt="14"/>
      <dgm:spPr/>
      <dgm:t>
        <a:bodyPr/>
        <a:lstStyle/>
        <a:p>
          <a:endParaRPr lang="pl-PL"/>
        </a:p>
      </dgm:t>
    </dgm:pt>
    <dgm:pt modelId="{8FE1CB31-9377-44BD-8452-337DF8274ADE}" type="pres">
      <dgm:prSet presAssocID="{814811D5-D795-476C-9E59-7710A2845D9D}" presName="connectorText" presStyleLbl="sibTrans1D1" presStyleIdx="13" presStyleCnt="14"/>
      <dgm:spPr/>
      <dgm:t>
        <a:bodyPr/>
        <a:lstStyle/>
        <a:p>
          <a:endParaRPr lang="pl-PL"/>
        </a:p>
      </dgm:t>
    </dgm:pt>
    <dgm:pt modelId="{43BF3EA4-0471-48AE-A63B-E3C8B2B89DE7}" type="pres">
      <dgm:prSet presAssocID="{E2108ECC-D565-4D08-AFF6-AD8FBBFE2F1B}" presName="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A06C066-7890-42E2-9732-0C281678A18D}" type="presOf" srcId="{478A2829-4BC6-4BDF-8A35-BFB4A05DFE77}" destId="{766AB0D9-0C77-4870-9E69-6937C9C3D9FD}" srcOrd="0" destOrd="0" presId="urn:microsoft.com/office/officeart/2005/8/layout/bProcess3"/>
    <dgm:cxn modelId="{F72D1FC1-C697-48EF-9672-CC981CF22112}" srcId="{F3D57DEC-A8C2-410D-A8C4-B9C29440396F}" destId="{8E10F98D-C8EF-4625-AD59-209555DFF439}" srcOrd="4" destOrd="0" parTransId="{37A24352-0AD1-40B3-B790-217A2224E114}" sibTransId="{F48D4FDF-E939-4C0C-B363-862E9E53D20B}"/>
    <dgm:cxn modelId="{405558BB-9608-404C-ABF9-EBA795109CF1}" srcId="{F3D57DEC-A8C2-410D-A8C4-B9C29440396F}" destId="{478A2829-4BC6-4BDF-8A35-BFB4A05DFE77}" srcOrd="1" destOrd="0" parTransId="{CDAC9BA4-A8E8-4D53-8D46-3AF1A4551BF3}" sibTransId="{FFA04D0E-FA8B-47ED-B10B-11CDF03823F7}"/>
    <dgm:cxn modelId="{CF10F92A-AC13-4D79-BAFD-C46B0F40810F}" type="presOf" srcId="{87DA3741-87D7-4C97-8501-43C1A9819DFE}" destId="{A8A5847E-372A-4860-88B7-FAF6D13171F4}" srcOrd="0" destOrd="0" presId="urn:microsoft.com/office/officeart/2005/8/layout/bProcess3"/>
    <dgm:cxn modelId="{E6FFF75B-22DA-426C-B2B9-4EA02E90F954}" type="presOf" srcId="{3457AA9D-E997-4AEF-B715-2C899877D007}" destId="{5461ECE7-B63E-4D94-9DAD-523C140866AB}" srcOrd="0" destOrd="0" presId="urn:microsoft.com/office/officeart/2005/8/layout/bProcess3"/>
    <dgm:cxn modelId="{C3F487E1-64E8-4C97-8764-801FDA113374}" srcId="{F3D57DEC-A8C2-410D-A8C4-B9C29440396F}" destId="{5172D72F-6A6F-48B3-A002-3289DB729612}" srcOrd="9" destOrd="0" parTransId="{1559E71D-69EB-4C18-AF28-4056B99FE646}" sibTransId="{32F0B0ED-8C3E-4A62-965F-89C9B3BF1E28}"/>
    <dgm:cxn modelId="{BF4E436A-3656-4E18-9A3A-48DDFBCBAACD}" type="presOf" srcId="{87DA3741-87D7-4C97-8501-43C1A9819DFE}" destId="{726051EF-84C4-4ACB-BC8A-DA5F4B305194}" srcOrd="1" destOrd="0" presId="urn:microsoft.com/office/officeart/2005/8/layout/bProcess3"/>
    <dgm:cxn modelId="{C8CD93C9-C459-4C78-BEAA-6ACEF1E6E0F9}" type="presOf" srcId="{0A6A9C08-E03D-4AB7-B174-6C09D3D38F40}" destId="{5BB43C7E-B0FE-4434-9173-C7E30A4D3500}" srcOrd="0" destOrd="0" presId="urn:microsoft.com/office/officeart/2005/8/layout/bProcess3"/>
    <dgm:cxn modelId="{1D4B820B-149F-41D4-9D1E-2298D3B6B783}" type="presOf" srcId="{B107543B-B9B6-4AAF-884C-A31844AC6D11}" destId="{845DC05A-9D09-4DC6-8157-4156F0408562}" srcOrd="1" destOrd="0" presId="urn:microsoft.com/office/officeart/2005/8/layout/bProcess3"/>
    <dgm:cxn modelId="{E8B221EB-BB97-4E89-B114-35F01E9D09E1}" type="presOf" srcId="{BEF516EE-F5BF-4129-ADA2-B607F49AA1BA}" destId="{D3D4E87E-50C7-4A57-8559-652EA4145B02}" srcOrd="1" destOrd="0" presId="urn:microsoft.com/office/officeart/2005/8/layout/bProcess3"/>
    <dgm:cxn modelId="{258F6FEA-A242-4DED-AF83-B2EA9B7B011F}" type="presOf" srcId="{BEF516EE-F5BF-4129-ADA2-B607F49AA1BA}" destId="{4B3D11A5-70ED-4F6F-9F3E-F9441C37B955}" srcOrd="0" destOrd="0" presId="urn:microsoft.com/office/officeart/2005/8/layout/bProcess3"/>
    <dgm:cxn modelId="{294090CF-E4DF-402F-AE5E-3361A2734BBB}" type="presOf" srcId="{E2108ECC-D565-4D08-AFF6-AD8FBBFE2F1B}" destId="{43BF3EA4-0471-48AE-A63B-E3C8B2B89DE7}" srcOrd="0" destOrd="0" presId="urn:microsoft.com/office/officeart/2005/8/layout/bProcess3"/>
    <dgm:cxn modelId="{4D312B28-3A77-419B-BB8E-E2F710EDEC74}" srcId="{F3D57DEC-A8C2-410D-A8C4-B9C29440396F}" destId="{BC975BA7-969B-41D6-848E-6DB50FF72182}" srcOrd="6" destOrd="0" parTransId="{4D2B3C2F-AF4F-4FC4-8A30-06814A70C8D2}" sibTransId="{2AE245D4-31E4-4D72-8DC5-665EF78CDBCE}"/>
    <dgm:cxn modelId="{4E3C10E5-7CEE-4938-B734-E03700AA1D7F}" type="presOf" srcId="{C524BD43-E006-49DB-B84B-82DC6696B068}" destId="{9D43B5DC-08C6-457A-B452-F58F81F8051A}" srcOrd="0" destOrd="0" presId="urn:microsoft.com/office/officeart/2005/8/layout/bProcess3"/>
    <dgm:cxn modelId="{5606068F-6C42-4CC8-BE2E-F8D24FF2FC49}" type="presOf" srcId="{CC3DA6CE-EBB9-41CC-82F7-FBF0D78ACB8F}" destId="{07D23BCE-4C74-4255-AB40-1E38E8BC3428}" srcOrd="0" destOrd="0" presId="urn:microsoft.com/office/officeart/2005/8/layout/bProcess3"/>
    <dgm:cxn modelId="{3EF609A9-7A8B-4EB6-A170-43D00DB41245}" srcId="{F3D57DEC-A8C2-410D-A8C4-B9C29440396F}" destId="{876C38B3-2AA3-4245-8225-2A5F68C7B005}" srcOrd="2" destOrd="0" parTransId="{64606F5F-4384-434E-BE88-ED20CF995477}" sibTransId="{3457AA9D-E997-4AEF-B715-2C899877D007}"/>
    <dgm:cxn modelId="{E9B4C6B8-86B7-461C-99A0-7FCDA6198AF1}" type="presOf" srcId="{2AE245D4-31E4-4D72-8DC5-665EF78CDBCE}" destId="{16F13278-756F-40DE-877E-A53850F7538B}" srcOrd="0" destOrd="0" presId="urn:microsoft.com/office/officeart/2005/8/layout/bProcess3"/>
    <dgm:cxn modelId="{54555029-FB3C-4F98-9CA8-100F7C508107}" type="presOf" srcId="{B8827AA8-336D-4D63-A566-6289EF3DD27D}" destId="{0DBE2C8A-3963-4964-AEAC-E0E307CF544A}" srcOrd="0" destOrd="0" presId="urn:microsoft.com/office/officeart/2005/8/layout/bProcess3"/>
    <dgm:cxn modelId="{2E07D4FF-E283-4AC4-B1DF-C8601FD64F9A}" type="presOf" srcId="{FFA04D0E-FA8B-47ED-B10B-11CDF03823F7}" destId="{C05D6646-6F7F-4142-92D1-7074F7A41784}" srcOrd="1" destOrd="0" presId="urn:microsoft.com/office/officeart/2005/8/layout/bProcess3"/>
    <dgm:cxn modelId="{E6D18397-785B-482C-AB7D-5CFACF804A0A}" type="presOf" srcId="{AE91C50C-DE1B-4DCB-A84D-C510AB4A4AF7}" destId="{0C24D5A4-F19E-4DAF-B830-3B28A3A029DD}" srcOrd="1" destOrd="0" presId="urn:microsoft.com/office/officeart/2005/8/layout/bProcess3"/>
    <dgm:cxn modelId="{105A8599-4F4C-48C8-A079-09759462052F}" type="presOf" srcId="{77A559A6-B0BB-4F3A-8071-FB1BA19CAEE9}" destId="{13CEA0B5-FDA8-4577-862F-166C126353A9}" srcOrd="0" destOrd="0" presId="urn:microsoft.com/office/officeart/2005/8/layout/bProcess3"/>
    <dgm:cxn modelId="{202D0F7B-2336-4CA8-824A-F58B286BB9BD}" type="presOf" srcId="{32F0B0ED-8C3E-4A62-965F-89C9B3BF1E28}" destId="{7C5FFE80-5CA5-449A-998A-48AEC5EC01E1}" srcOrd="1" destOrd="0" presId="urn:microsoft.com/office/officeart/2005/8/layout/bProcess3"/>
    <dgm:cxn modelId="{657F7433-80D6-4800-92BE-A7B75629D80B}" type="presOf" srcId="{814811D5-D795-476C-9E59-7710A2845D9D}" destId="{48CAC891-7374-48A1-A149-DC9FCC36DAA8}" srcOrd="0" destOrd="0" presId="urn:microsoft.com/office/officeart/2005/8/layout/bProcess3"/>
    <dgm:cxn modelId="{3240C9AB-7F7C-44B9-853D-241A4FD0053B}" srcId="{F3D57DEC-A8C2-410D-A8C4-B9C29440396F}" destId="{20A3A9CE-1D4A-4C74-B972-1687DF2BF0EB}" srcOrd="10" destOrd="0" parTransId="{F47F4E5B-F57F-488E-9F8D-1D77E20655B3}" sibTransId="{4C729EFB-EDCF-42CE-8FB8-45A567C778BE}"/>
    <dgm:cxn modelId="{175B357D-08A0-46DF-A37B-D3A5ACFDFA40}" type="presOf" srcId="{0107C875-EE20-4673-8F06-5B7688EDFAB8}" destId="{DFAA4EB0-342E-44E1-A71C-5B125225679B}" srcOrd="0" destOrd="0" presId="urn:microsoft.com/office/officeart/2005/8/layout/bProcess3"/>
    <dgm:cxn modelId="{9043461B-1E83-461E-BC95-28A1C4210496}" srcId="{F3D57DEC-A8C2-410D-A8C4-B9C29440396F}" destId="{0A6A9C08-E03D-4AB7-B174-6C09D3D38F40}" srcOrd="8" destOrd="0" parTransId="{C3281DE0-A395-447A-923D-F6A606823ABA}" sibTransId="{87DA3741-87D7-4C97-8501-43C1A9819DFE}"/>
    <dgm:cxn modelId="{E3868575-0AA4-481F-AEAD-19CD865C00DF}" type="presOf" srcId="{B107543B-B9B6-4AAF-884C-A31844AC6D11}" destId="{F1DB6D25-CEFC-4EF1-8878-8E1B40215E9C}" srcOrd="0" destOrd="0" presId="urn:microsoft.com/office/officeart/2005/8/layout/bProcess3"/>
    <dgm:cxn modelId="{C34C5FEC-A162-4EF4-A26F-C60935D70D6E}" type="presOf" srcId="{CC3DA6CE-EBB9-41CC-82F7-FBF0D78ACB8F}" destId="{B8182DB8-F6B0-4B4F-99B5-26CDD7AF8798}" srcOrd="1" destOrd="0" presId="urn:microsoft.com/office/officeart/2005/8/layout/bProcess3"/>
    <dgm:cxn modelId="{918BB6F4-3833-4C41-8D41-A5BDFF7FE668}" type="presOf" srcId="{5172D72F-6A6F-48B3-A002-3289DB729612}" destId="{BCF88A4B-423B-4436-BD62-710C864D5E19}" srcOrd="0" destOrd="0" presId="urn:microsoft.com/office/officeart/2005/8/layout/bProcess3"/>
    <dgm:cxn modelId="{BB2D7FE6-8FFE-4B29-B2A0-DC20DAFE6982}" type="presOf" srcId="{20A3A9CE-1D4A-4C74-B972-1687DF2BF0EB}" destId="{9555B1A9-FE18-4EC0-BD70-FBE60081F288}" srcOrd="0" destOrd="0" presId="urn:microsoft.com/office/officeart/2005/8/layout/bProcess3"/>
    <dgm:cxn modelId="{C2AD5C93-32BE-4BF0-BFC0-89AB51339734}" srcId="{F3D57DEC-A8C2-410D-A8C4-B9C29440396F}" destId="{E2108ECC-D565-4D08-AFF6-AD8FBBFE2F1B}" srcOrd="14" destOrd="0" parTransId="{9C786D4D-DBBC-4669-BD51-87E2DE3C9203}" sibTransId="{A93698ED-DE3F-42C3-952A-E9BE418F568B}"/>
    <dgm:cxn modelId="{745BD370-011C-43E9-B508-A3E192D070E5}" type="presOf" srcId="{77A559A6-B0BB-4F3A-8071-FB1BA19CAEE9}" destId="{CA268410-5C06-4BFB-B430-27927FBDED73}" srcOrd="1" destOrd="0" presId="urn:microsoft.com/office/officeart/2005/8/layout/bProcess3"/>
    <dgm:cxn modelId="{311F1DE6-8551-40E8-90B3-E4208528081C}" srcId="{F3D57DEC-A8C2-410D-A8C4-B9C29440396F}" destId="{2946C955-F3AA-444C-A95D-42BCDD7BF65F}" srcOrd="5" destOrd="0" parTransId="{C042B2B3-13C1-4B68-9D98-FE7E7754DC65}" sibTransId="{0107C875-EE20-4673-8F06-5B7688EDFAB8}"/>
    <dgm:cxn modelId="{C4B56447-7C5F-460A-A709-6EF45671D040}" type="presOf" srcId="{0107C875-EE20-4673-8F06-5B7688EDFAB8}" destId="{7367A9A8-369A-473C-8265-6BB01DE33BF5}" srcOrd="1" destOrd="0" presId="urn:microsoft.com/office/officeart/2005/8/layout/bProcess3"/>
    <dgm:cxn modelId="{6E051429-DE31-4DA5-BADF-A192481CE101}" type="presOf" srcId="{B4DF6667-2865-4EC1-8A11-1402C719BDE8}" destId="{81E29E97-E0F8-48CF-995A-ECCC58CD01CF}" srcOrd="0" destOrd="0" presId="urn:microsoft.com/office/officeart/2005/8/layout/bProcess3"/>
    <dgm:cxn modelId="{2ED40B0E-E282-439A-863A-607E71365552}" type="presOf" srcId="{BC975BA7-969B-41D6-848E-6DB50FF72182}" destId="{92C96A03-D229-42BC-85C8-FF3E7F1BDD2D}" srcOrd="0" destOrd="0" presId="urn:microsoft.com/office/officeart/2005/8/layout/bProcess3"/>
    <dgm:cxn modelId="{AF1BD885-4449-4C8B-8E1F-34F4C5BFE351}" srcId="{F3D57DEC-A8C2-410D-A8C4-B9C29440396F}" destId="{58BCD96F-50E9-4998-BE63-757E1642B0AE}" srcOrd="3" destOrd="0" parTransId="{6229EEDB-1293-4D86-BA82-244A4593E21F}" sibTransId="{77A559A6-B0BB-4F3A-8071-FB1BA19CAEE9}"/>
    <dgm:cxn modelId="{4D296D01-449D-4D7D-AF77-5F8D281C13F3}" srcId="{F3D57DEC-A8C2-410D-A8C4-B9C29440396F}" destId="{B8827AA8-336D-4D63-A566-6289EF3DD27D}" srcOrd="12" destOrd="0" parTransId="{19E8F214-2DF9-47B6-9E57-2CF2E28AA35F}" sibTransId="{B107543B-B9B6-4AAF-884C-A31844AC6D11}"/>
    <dgm:cxn modelId="{77B82952-8C85-43E9-A49E-F25C10D6BD83}" type="presOf" srcId="{F48D4FDF-E939-4C0C-B363-862E9E53D20B}" destId="{23B515FC-8B08-4DD6-BDA3-45E577931B03}" srcOrd="0" destOrd="0" presId="urn:microsoft.com/office/officeart/2005/8/layout/bProcess3"/>
    <dgm:cxn modelId="{F1B6B3B2-BE6C-49B0-9F7A-1AE8AACFC8EF}" type="presOf" srcId="{2946C955-F3AA-444C-A95D-42BCDD7BF65F}" destId="{3D0C24D6-995E-4483-9869-C48DD4F4426B}" srcOrd="0" destOrd="0" presId="urn:microsoft.com/office/officeart/2005/8/layout/bProcess3"/>
    <dgm:cxn modelId="{CA8470F7-6F0A-4145-BD3A-5D7FDC659034}" type="presOf" srcId="{8E10F98D-C8EF-4625-AD59-209555DFF439}" destId="{7D8355B4-2B24-4E61-965F-51B6B815D05D}" srcOrd="0" destOrd="0" presId="urn:microsoft.com/office/officeart/2005/8/layout/bProcess3"/>
    <dgm:cxn modelId="{9FEB5E6C-144F-4960-935E-10143C80635A}" type="presOf" srcId="{2AE245D4-31E4-4D72-8DC5-665EF78CDBCE}" destId="{75ED5E97-34BC-45CB-B464-B11D3161449C}" srcOrd="1" destOrd="0" presId="urn:microsoft.com/office/officeart/2005/8/layout/bProcess3"/>
    <dgm:cxn modelId="{71C77A2E-6E08-48D2-AD8D-FA11B9AAB255}" type="presOf" srcId="{4C729EFB-EDCF-42CE-8FB8-45A567C778BE}" destId="{E89BA42C-5DC1-4910-B50E-A959AD2E96C9}" srcOrd="0" destOrd="0" presId="urn:microsoft.com/office/officeart/2005/8/layout/bProcess3"/>
    <dgm:cxn modelId="{CF743D37-BB83-4F9A-9670-C4C3522639E6}" type="presOf" srcId="{F3D57DEC-A8C2-410D-A8C4-B9C29440396F}" destId="{8113733A-A291-4026-BA59-C311E97EE6B0}" srcOrd="0" destOrd="0" presId="urn:microsoft.com/office/officeart/2005/8/layout/bProcess3"/>
    <dgm:cxn modelId="{EC4206F0-9F8F-4086-B53E-5B088C53222A}" type="presOf" srcId="{E1A4EE97-64DC-4514-A933-24797B255089}" destId="{C07DF751-72D1-40C9-96BA-1DED4C62714E}" srcOrd="0" destOrd="0" presId="urn:microsoft.com/office/officeart/2005/8/layout/bProcess3"/>
    <dgm:cxn modelId="{12675CED-5DA0-48F5-8889-61477832536B}" type="presOf" srcId="{F48D4FDF-E939-4C0C-B363-862E9E53D20B}" destId="{362FF033-B183-421E-8484-B34EDE87B923}" srcOrd="1" destOrd="0" presId="urn:microsoft.com/office/officeart/2005/8/layout/bProcess3"/>
    <dgm:cxn modelId="{C8EAD729-0F9B-4EDE-8E97-9F8B95EFF888}" srcId="{F3D57DEC-A8C2-410D-A8C4-B9C29440396F}" destId="{C524BD43-E006-49DB-B84B-82DC6696B068}" srcOrd="7" destOrd="0" parTransId="{0646D1A6-EF23-4422-99E4-56D1DA0ADF78}" sibTransId="{BEF516EE-F5BF-4129-ADA2-B607F49AA1BA}"/>
    <dgm:cxn modelId="{9D816197-E8B7-482D-8FB7-986BB8248106}" srcId="{F3D57DEC-A8C2-410D-A8C4-B9C29440396F}" destId="{26DE305D-235F-489E-BC42-F16755AC5CBF}" srcOrd="13" destOrd="0" parTransId="{37FDD430-F1EA-4F65-A678-134924B908BF}" sibTransId="{814811D5-D795-476C-9E59-7710A2845D9D}"/>
    <dgm:cxn modelId="{A8E93E71-5168-4FF6-861D-E5C874179801}" type="presOf" srcId="{26DE305D-235F-489E-BC42-F16755AC5CBF}" destId="{2AAAEF07-E02B-4709-92CE-B001425FCAEB}" srcOrd="0" destOrd="0" presId="urn:microsoft.com/office/officeart/2005/8/layout/bProcess3"/>
    <dgm:cxn modelId="{DDEDE5F3-1F81-4624-82C8-4F485770CC53}" type="presOf" srcId="{58BCD96F-50E9-4998-BE63-757E1642B0AE}" destId="{A9E70579-6753-4C02-A5B6-5E229C1D094B}" srcOrd="0" destOrd="0" presId="urn:microsoft.com/office/officeart/2005/8/layout/bProcess3"/>
    <dgm:cxn modelId="{9A5436E8-2C71-47B4-A1EF-3320F573459B}" type="presOf" srcId="{FFA04D0E-FA8B-47ED-B10B-11CDF03823F7}" destId="{130D6F4A-0778-48ED-B9CB-455ED55C0763}" srcOrd="0" destOrd="0" presId="urn:microsoft.com/office/officeart/2005/8/layout/bProcess3"/>
    <dgm:cxn modelId="{BF4EC6D8-88E9-4C08-8297-F0CA18A34AB0}" type="presOf" srcId="{3457AA9D-E997-4AEF-B715-2C899877D007}" destId="{F59666FF-784E-4786-9927-7A2A228DDFE9}" srcOrd="1" destOrd="0" presId="urn:microsoft.com/office/officeart/2005/8/layout/bProcess3"/>
    <dgm:cxn modelId="{97286DC4-3156-4951-8B6F-FDC1263BB540}" srcId="{F3D57DEC-A8C2-410D-A8C4-B9C29440396F}" destId="{E1A4EE97-64DC-4514-A933-24797B255089}" srcOrd="11" destOrd="0" parTransId="{6484518E-E1EC-4A6E-AD05-14225577F26E}" sibTransId="{AE91C50C-DE1B-4DCB-A84D-C510AB4A4AF7}"/>
    <dgm:cxn modelId="{8827A960-400A-4847-927B-48294DF17648}" type="presOf" srcId="{876C38B3-2AA3-4245-8225-2A5F68C7B005}" destId="{B056EF16-CD59-4D3C-BF26-D3D4F10748A0}" srcOrd="0" destOrd="0" presId="urn:microsoft.com/office/officeart/2005/8/layout/bProcess3"/>
    <dgm:cxn modelId="{E657D4DE-308D-444E-88E3-364C393E9278}" type="presOf" srcId="{4C729EFB-EDCF-42CE-8FB8-45A567C778BE}" destId="{8C515894-18D6-4E2A-A6A0-1731EDA774FA}" srcOrd="1" destOrd="0" presId="urn:microsoft.com/office/officeart/2005/8/layout/bProcess3"/>
    <dgm:cxn modelId="{53B7B7DE-382B-42A8-B67D-90A96DC2E454}" srcId="{F3D57DEC-A8C2-410D-A8C4-B9C29440396F}" destId="{B4DF6667-2865-4EC1-8A11-1402C719BDE8}" srcOrd="0" destOrd="0" parTransId="{B86A9912-8430-45C6-93E1-852EA43E7FF7}" sibTransId="{CC3DA6CE-EBB9-41CC-82F7-FBF0D78ACB8F}"/>
    <dgm:cxn modelId="{389D79D3-E97B-4D35-B47F-A2238F4A999B}" type="presOf" srcId="{32F0B0ED-8C3E-4A62-965F-89C9B3BF1E28}" destId="{8A21CA48-3843-485A-94AD-ED16618B971C}" srcOrd="0" destOrd="0" presId="urn:microsoft.com/office/officeart/2005/8/layout/bProcess3"/>
    <dgm:cxn modelId="{A91B057A-27F4-4796-B0CB-0A8A26DD02A8}" type="presOf" srcId="{AE91C50C-DE1B-4DCB-A84D-C510AB4A4AF7}" destId="{515ADE2C-8B5F-445D-9A30-00C7E909B89F}" srcOrd="0" destOrd="0" presId="urn:microsoft.com/office/officeart/2005/8/layout/bProcess3"/>
    <dgm:cxn modelId="{E9DE64C4-2979-40D8-ABE8-9665F41BCACE}" type="presOf" srcId="{814811D5-D795-476C-9E59-7710A2845D9D}" destId="{8FE1CB31-9377-44BD-8452-337DF8274ADE}" srcOrd="1" destOrd="0" presId="urn:microsoft.com/office/officeart/2005/8/layout/bProcess3"/>
    <dgm:cxn modelId="{0C1C66C8-1C2B-434E-8D4C-192E75455767}" type="presParOf" srcId="{8113733A-A291-4026-BA59-C311E97EE6B0}" destId="{81E29E97-E0F8-48CF-995A-ECCC58CD01CF}" srcOrd="0" destOrd="0" presId="urn:microsoft.com/office/officeart/2005/8/layout/bProcess3"/>
    <dgm:cxn modelId="{850D5ED3-2B62-4345-9DEA-83B927DB9C15}" type="presParOf" srcId="{8113733A-A291-4026-BA59-C311E97EE6B0}" destId="{07D23BCE-4C74-4255-AB40-1E38E8BC3428}" srcOrd="1" destOrd="0" presId="urn:microsoft.com/office/officeart/2005/8/layout/bProcess3"/>
    <dgm:cxn modelId="{F41E6887-89E8-44BB-B8D8-61B35FB57BC4}" type="presParOf" srcId="{07D23BCE-4C74-4255-AB40-1E38E8BC3428}" destId="{B8182DB8-F6B0-4B4F-99B5-26CDD7AF8798}" srcOrd="0" destOrd="0" presId="urn:microsoft.com/office/officeart/2005/8/layout/bProcess3"/>
    <dgm:cxn modelId="{5A931095-920A-4BED-B910-F7165F972892}" type="presParOf" srcId="{8113733A-A291-4026-BA59-C311E97EE6B0}" destId="{766AB0D9-0C77-4870-9E69-6937C9C3D9FD}" srcOrd="2" destOrd="0" presId="urn:microsoft.com/office/officeart/2005/8/layout/bProcess3"/>
    <dgm:cxn modelId="{038C541B-81DE-45F5-97A7-2A4C0DC80968}" type="presParOf" srcId="{8113733A-A291-4026-BA59-C311E97EE6B0}" destId="{130D6F4A-0778-48ED-B9CB-455ED55C0763}" srcOrd="3" destOrd="0" presId="urn:microsoft.com/office/officeart/2005/8/layout/bProcess3"/>
    <dgm:cxn modelId="{9474E3AC-D028-4A0F-B30B-7320C9112990}" type="presParOf" srcId="{130D6F4A-0778-48ED-B9CB-455ED55C0763}" destId="{C05D6646-6F7F-4142-92D1-7074F7A41784}" srcOrd="0" destOrd="0" presId="urn:microsoft.com/office/officeart/2005/8/layout/bProcess3"/>
    <dgm:cxn modelId="{9E179B47-A8CA-476F-AF7C-E3DCD97993A6}" type="presParOf" srcId="{8113733A-A291-4026-BA59-C311E97EE6B0}" destId="{B056EF16-CD59-4D3C-BF26-D3D4F10748A0}" srcOrd="4" destOrd="0" presId="urn:microsoft.com/office/officeart/2005/8/layout/bProcess3"/>
    <dgm:cxn modelId="{747C392F-D564-4467-9ADF-547D199D6B84}" type="presParOf" srcId="{8113733A-A291-4026-BA59-C311E97EE6B0}" destId="{5461ECE7-B63E-4D94-9DAD-523C140866AB}" srcOrd="5" destOrd="0" presId="urn:microsoft.com/office/officeart/2005/8/layout/bProcess3"/>
    <dgm:cxn modelId="{3271D808-CB3C-4615-B3B8-5D6AE06A420A}" type="presParOf" srcId="{5461ECE7-B63E-4D94-9DAD-523C140866AB}" destId="{F59666FF-784E-4786-9927-7A2A228DDFE9}" srcOrd="0" destOrd="0" presId="urn:microsoft.com/office/officeart/2005/8/layout/bProcess3"/>
    <dgm:cxn modelId="{906CFD60-33F4-4116-B87A-FF0261C09EE7}" type="presParOf" srcId="{8113733A-A291-4026-BA59-C311E97EE6B0}" destId="{A9E70579-6753-4C02-A5B6-5E229C1D094B}" srcOrd="6" destOrd="0" presId="urn:microsoft.com/office/officeart/2005/8/layout/bProcess3"/>
    <dgm:cxn modelId="{9000780A-C795-47C8-ABC8-3BF093F98F2A}" type="presParOf" srcId="{8113733A-A291-4026-BA59-C311E97EE6B0}" destId="{13CEA0B5-FDA8-4577-862F-166C126353A9}" srcOrd="7" destOrd="0" presId="urn:microsoft.com/office/officeart/2005/8/layout/bProcess3"/>
    <dgm:cxn modelId="{108440A2-76EC-4955-BD8C-1BF43B535412}" type="presParOf" srcId="{13CEA0B5-FDA8-4577-862F-166C126353A9}" destId="{CA268410-5C06-4BFB-B430-27927FBDED73}" srcOrd="0" destOrd="0" presId="urn:microsoft.com/office/officeart/2005/8/layout/bProcess3"/>
    <dgm:cxn modelId="{27A3602B-5FF0-448D-91A8-93D6C87075A3}" type="presParOf" srcId="{8113733A-A291-4026-BA59-C311E97EE6B0}" destId="{7D8355B4-2B24-4E61-965F-51B6B815D05D}" srcOrd="8" destOrd="0" presId="urn:microsoft.com/office/officeart/2005/8/layout/bProcess3"/>
    <dgm:cxn modelId="{F5AF3BE4-6B02-41EA-88EA-98927BDD1080}" type="presParOf" srcId="{8113733A-A291-4026-BA59-C311E97EE6B0}" destId="{23B515FC-8B08-4DD6-BDA3-45E577931B03}" srcOrd="9" destOrd="0" presId="urn:microsoft.com/office/officeart/2005/8/layout/bProcess3"/>
    <dgm:cxn modelId="{6CCF431F-16C9-4384-B48E-EF12270E16EF}" type="presParOf" srcId="{23B515FC-8B08-4DD6-BDA3-45E577931B03}" destId="{362FF033-B183-421E-8484-B34EDE87B923}" srcOrd="0" destOrd="0" presId="urn:microsoft.com/office/officeart/2005/8/layout/bProcess3"/>
    <dgm:cxn modelId="{C871B0F2-3A58-4A1A-AF88-7DEF67254E2F}" type="presParOf" srcId="{8113733A-A291-4026-BA59-C311E97EE6B0}" destId="{3D0C24D6-995E-4483-9869-C48DD4F4426B}" srcOrd="10" destOrd="0" presId="urn:microsoft.com/office/officeart/2005/8/layout/bProcess3"/>
    <dgm:cxn modelId="{AE2675F3-B8CD-4280-B6C3-1253674914C6}" type="presParOf" srcId="{8113733A-A291-4026-BA59-C311E97EE6B0}" destId="{DFAA4EB0-342E-44E1-A71C-5B125225679B}" srcOrd="11" destOrd="0" presId="urn:microsoft.com/office/officeart/2005/8/layout/bProcess3"/>
    <dgm:cxn modelId="{09C06A64-7747-477D-B5CB-6C226554B5DA}" type="presParOf" srcId="{DFAA4EB0-342E-44E1-A71C-5B125225679B}" destId="{7367A9A8-369A-473C-8265-6BB01DE33BF5}" srcOrd="0" destOrd="0" presId="urn:microsoft.com/office/officeart/2005/8/layout/bProcess3"/>
    <dgm:cxn modelId="{8819586C-33D2-4735-B490-619DCD9CCB75}" type="presParOf" srcId="{8113733A-A291-4026-BA59-C311E97EE6B0}" destId="{92C96A03-D229-42BC-85C8-FF3E7F1BDD2D}" srcOrd="12" destOrd="0" presId="urn:microsoft.com/office/officeart/2005/8/layout/bProcess3"/>
    <dgm:cxn modelId="{EBE596BF-E7FC-4DC3-9AEE-386CBE34701D}" type="presParOf" srcId="{8113733A-A291-4026-BA59-C311E97EE6B0}" destId="{16F13278-756F-40DE-877E-A53850F7538B}" srcOrd="13" destOrd="0" presId="urn:microsoft.com/office/officeart/2005/8/layout/bProcess3"/>
    <dgm:cxn modelId="{42722205-2194-429F-87EA-E420F5E4EC30}" type="presParOf" srcId="{16F13278-756F-40DE-877E-A53850F7538B}" destId="{75ED5E97-34BC-45CB-B464-B11D3161449C}" srcOrd="0" destOrd="0" presId="urn:microsoft.com/office/officeart/2005/8/layout/bProcess3"/>
    <dgm:cxn modelId="{FCE14461-CFF2-4C55-9FAB-5B63CD6D301D}" type="presParOf" srcId="{8113733A-A291-4026-BA59-C311E97EE6B0}" destId="{9D43B5DC-08C6-457A-B452-F58F81F8051A}" srcOrd="14" destOrd="0" presId="urn:microsoft.com/office/officeart/2005/8/layout/bProcess3"/>
    <dgm:cxn modelId="{8019D784-82B6-4A22-8CB1-8ABCC0796B1D}" type="presParOf" srcId="{8113733A-A291-4026-BA59-C311E97EE6B0}" destId="{4B3D11A5-70ED-4F6F-9F3E-F9441C37B955}" srcOrd="15" destOrd="0" presId="urn:microsoft.com/office/officeart/2005/8/layout/bProcess3"/>
    <dgm:cxn modelId="{EE5A2909-7DD0-4628-8AC2-E57E42B34648}" type="presParOf" srcId="{4B3D11A5-70ED-4F6F-9F3E-F9441C37B955}" destId="{D3D4E87E-50C7-4A57-8559-652EA4145B02}" srcOrd="0" destOrd="0" presId="urn:microsoft.com/office/officeart/2005/8/layout/bProcess3"/>
    <dgm:cxn modelId="{5DB3E29B-0B1A-49C0-9829-065E428587ED}" type="presParOf" srcId="{8113733A-A291-4026-BA59-C311E97EE6B0}" destId="{5BB43C7E-B0FE-4434-9173-C7E30A4D3500}" srcOrd="16" destOrd="0" presId="urn:microsoft.com/office/officeart/2005/8/layout/bProcess3"/>
    <dgm:cxn modelId="{A00AEF20-59D6-454A-B55C-E5602062EBED}" type="presParOf" srcId="{8113733A-A291-4026-BA59-C311E97EE6B0}" destId="{A8A5847E-372A-4860-88B7-FAF6D13171F4}" srcOrd="17" destOrd="0" presId="urn:microsoft.com/office/officeart/2005/8/layout/bProcess3"/>
    <dgm:cxn modelId="{1E1431C3-2AD6-4ACE-8D22-D4FCB79C6A29}" type="presParOf" srcId="{A8A5847E-372A-4860-88B7-FAF6D13171F4}" destId="{726051EF-84C4-4ACB-BC8A-DA5F4B305194}" srcOrd="0" destOrd="0" presId="urn:microsoft.com/office/officeart/2005/8/layout/bProcess3"/>
    <dgm:cxn modelId="{AC8B4335-5325-4D6D-873D-45CD4104646D}" type="presParOf" srcId="{8113733A-A291-4026-BA59-C311E97EE6B0}" destId="{BCF88A4B-423B-4436-BD62-710C864D5E19}" srcOrd="18" destOrd="0" presId="urn:microsoft.com/office/officeart/2005/8/layout/bProcess3"/>
    <dgm:cxn modelId="{B34F834D-B29C-4D47-91AF-D99CCAD1E768}" type="presParOf" srcId="{8113733A-A291-4026-BA59-C311E97EE6B0}" destId="{8A21CA48-3843-485A-94AD-ED16618B971C}" srcOrd="19" destOrd="0" presId="urn:microsoft.com/office/officeart/2005/8/layout/bProcess3"/>
    <dgm:cxn modelId="{37E8D090-20FB-45AD-984A-EE270DED334E}" type="presParOf" srcId="{8A21CA48-3843-485A-94AD-ED16618B971C}" destId="{7C5FFE80-5CA5-449A-998A-48AEC5EC01E1}" srcOrd="0" destOrd="0" presId="urn:microsoft.com/office/officeart/2005/8/layout/bProcess3"/>
    <dgm:cxn modelId="{6F2BC705-C85A-42E3-A098-8A7AC40E35F5}" type="presParOf" srcId="{8113733A-A291-4026-BA59-C311E97EE6B0}" destId="{9555B1A9-FE18-4EC0-BD70-FBE60081F288}" srcOrd="20" destOrd="0" presId="urn:microsoft.com/office/officeart/2005/8/layout/bProcess3"/>
    <dgm:cxn modelId="{D6F65B01-8259-48CA-ABDE-599065FEE708}" type="presParOf" srcId="{8113733A-A291-4026-BA59-C311E97EE6B0}" destId="{E89BA42C-5DC1-4910-B50E-A959AD2E96C9}" srcOrd="21" destOrd="0" presId="urn:microsoft.com/office/officeart/2005/8/layout/bProcess3"/>
    <dgm:cxn modelId="{C7F7E4FE-C553-4D00-99D4-A6F0AA596F02}" type="presParOf" srcId="{E89BA42C-5DC1-4910-B50E-A959AD2E96C9}" destId="{8C515894-18D6-4E2A-A6A0-1731EDA774FA}" srcOrd="0" destOrd="0" presId="urn:microsoft.com/office/officeart/2005/8/layout/bProcess3"/>
    <dgm:cxn modelId="{CE379C03-093A-42ED-B119-3108175F51BD}" type="presParOf" srcId="{8113733A-A291-4026-BA59-C311E97EE6B0}" destId="{C07DF751-72D1-40C9-96BA-1DED4C62714E}" srcOrd="22" destOrd="0" presId="urn:microsoft.com/office/officeart/2005/8/layout/bProcess3"/>
    <dgm:cxn modelId="{FABC6347-6A8E-402C-B777-DBA7FF710A65}" type="presParOf" srcId="{8113733A-A291-4026-BA59-C311E97EE6B0}" destId="{515ADE2C-8B5F-445D-9A30-00C7E909B89F}" srcOrd="23" destOrd="0" presId="urn:microsoft.com/office/officeart/2005/8/layout/bProcess3"/>
    <dgm:cxn modelId="{7D9292BB-8BB9-4F7C-91D3-FAAC192FE5B2}" type="presParOf" srcId="{515ADE2C-8B5F-445D-9A30-00C7E909B89F}" destId="{0C24D5A4-F19E-4DAF-B830-3B28A3A029DD}" srcOrd="0" destOrd="0" presId="urn:microsoft.com/office/officeart/2005/8/layout/bProcess3"/>
    <dgm:cxn modelId="{2E2AB86E-843A-4688-8207-45D0C1F3ED2C}" type="presParOf" srcId="{8113733A-A291-4026-BA59-C311E97EE6B0}" destId="{0DBE2C8A-3963-4964-AEAC-E0E307CF544A}" srcOrd="24" destOrd="0" presId="urn:microsoft.com/office/officeart/2005/8/layout/bProcess3"/>
    <dgm:cxn modelId="{3D10DE22-2B4F-4170-8CB2-80C81028A555}" type="presParOf" srcId="{8113733A-A291-4026-BA59-C311E97EE6B0}" destId="{F1DB6D25-CEFC-4EF1-8878-8E1B40215E9C}" srcOrd="25" destOrd="0" presId="urn:microsoft.com/office/officeart/2005/8/layout/bProcess3"/>
    <dgm:cxn modelId="{B5EC9BD8-0276-491F-8C6B-F01056903949}" type="presParOf" srcId="{F1DB6D25-CEFC-4EF1-8878-8E1B40215E9C}" destId="{845DC05A-9D09-4DC6-8157-4156F0408562}" srcOrd="0" destOrd="0" presId="urn:microsoft.com/office/officeart/2005/8/layout/bProcess3"/>
    <dgm:cxn modelId="{1A51958F-C01B-43AD-BC03-0F0381FC2FBC}" type="presParOf" srcId="{8113733A-A291-4026-BA59-C311E97EE6B0}" destId="{2AAAEF07-E02B-4709-92CE-B001425FCAEB}" srcOrd="26" destOrd="0" presId="urn:microsoft.com/office/officeart/2005/8/layout/bProcess3"/>
    <dgm:cxn modelId="{E5CFA8A7-F2F9-422E-827B-0BAB33963451}" type="presParOf" srcId="{8113733A-A291-4026-BA59-C311E97EE6B0}" destId="{48CAC891-7374-48A1-A149-DC9FCC36DAA8}" srcOrd="27" destOrd="0" presId="urn:microsoft.com/office/officeart/2005/8/layout/bProcess3"/>
    <dgm:cxn modelId="{7C3AC4AD-8D82-414E-83F8-62D14FC13F8A}" type="presParOf" srcId="{48CAC891-7374-48A1-A149-DC9FCC36DAA8}" destId="{8FE1CB31-9377-44BD-8452-337DF8274ADE}" srcOrd="0" destOrd="0" presId="urn:microsoft.com/office/officeart/2005/8/layout/bProcess3"/>
    <dgm:cxn modelId="{2A49A14D-09E5-4FA6-BE34-77B4D6E5A1F6}" type="presParOf" srcId="{8113733A-A291-4026-BA59-C311E97EE6B0}" destId="{43BF3EA4-0471-48AE-A63B-E3C8B2B89DE7}" srcOrd="2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23BCE-4C74-4255-AB40-1E38E8BC3428}">
      <dsp:nvSpPr>
        <dsp:cNvPr id="0" name=""/>
        <dsp:cNvSpPr/>
      </dsp:nvSpPr>
      <dsp:spPr>
        <a:xfrm>
          <a:off x="1929023" y="439098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2089177" y="482971"/>
        <a:ext cx="18468" cy="3693"/>
      </dsp:txXfrm>
    </dsp:sp>
    <dsp:sp modelId="{81E29E97-E0F8-48CF-995A-ECCC58CD01CF}">
      <dsp:nvSpPr>
        <dsp:cNvPr id="0" name=""/>
        <dsp:cNvSpPr/>
      </dsp:nvSpPr>
      <dsp:spPr>
        <a:xfrm>
          <a:off x="324833" y="3021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Ogłoszenie o konkursie</a:t>
          </a:r>
          <a:endParaRPr lang="pl-PL" sz="1200" kern="1200" dirty="0"/>
        </a:p>
      </dsp:txBody>
      <dsp:txXfrm>
        <a:off x="324833" y="3021"/>
        <a:ext cx="1605989" cy="963593"/>
      </dsp:txXfrm>
    </dsp:sp>
    <dsp:sp modelId="{130D6F4A-0778-48ED-B9CB-455ED55C0763}">
      <dsp:nvSpPr>
        <dsp:cNvPr id="0" name=""/>
        <dsp:cNvSpPr/>
      </dsp:nvSpPr>
      <dsp:spPr>
        <a:xfrm>
          <a:off x="3904390" y="439098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127"/>
              <a:lumOff val="228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4064545" y="482971"/>
        <a:ext cx="18468" cy="3693"/>
      </dsp:txXfrm>
    </dsp:sp>
    <dsp:sp modelId="{766AB0D9-0C77-4870-9E69-6937C9C3D9FD}">
      <dsp:nvSpPr>
        <dsp:cNvPr id="0" name=""/>
        <dsp:cNvSpPr/>
      </dsp:nvSpPr>
      <dsp:spPr>
        <a:xfrm>
          <a:off x="2300200" y="3021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001"/>
                <a:lumOff val="226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001"/>
                <a:lumOff val="226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001"/>
                <a:lumOff val="22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Nabór wniosków w konkursie na zasadach określonych przez </a:t>
          </a:r>
          <a:r>
            <a:rPr lang="pl-PL" sz="1200" kern="1200" dirty="0" err="1" smtClean="0"/>
            <a:t>MRiRW</a:t>
          </a:r>
          <a:endParaRPr lang="pl-PL" sz="1200" kern="1200" dirty="0"/>
        </a:p>
      </dsp:txBody>
      <dsp:txXfrm>
        <a:off x="2300200" y="3021"/>
        <a:ext cx="1605989" cy="963593"/>
      </dsp:txXfrm>
    </dsp:sp>
    <dsp:sp modelId="{5461ECE7-B63E-4D94-9DAD-523C140866AB}">
      <dsp:nvSpPr>
        <dsp:cNvPr id="0" name=""/>
        <dsp:cNvSpPr/>
      </dsp:nvSpPr>
      <dsp:spPr>
        <a:xfrm>
          <a:off x="5879758" y="439098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4254"/>
              <a:lumOff val="456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039912" y="482971"/>
        <a:ext cx="18468" cy="3693"/>
      </dsp:txXfrm>
    </dsp:sp>
    <dsp:sp modelId="{B056EF16-CD59-4D3C-BF26-D3D4F10748A0}">
      <dsp:nvSpPr>
        <dsp:cNvPr id="0" name=""/>
        <dsp:cNvSpPr/>
      </dsp:nvSpPr>
      <dsp:spPr>
        <a:xfrm>
          <a:off x="4275568" y="3021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4003"/>
                <a:lumOff val="453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4003"/>
                <a:lumOff val="453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4003"/>
                <a:lumOff val="453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Ocena formalna wniosków </a:t>
          </a:r>
          <a:endParaRPr lang="pl-PL" sz="1200" kern="1200" dirty="0"/>
        </a:p>
      </dsp:txBody>
      <dsp:txXfrm>
        <a:off x="4275568" y="3021"/>
        <a:ext cx="1605989" cy="963593"/>
      </dsp:txXfrm>
    </dsp:sp>
    <dsp:sp modelId="{13CEA0B5-FDA8-4577-862F-166C126353A9}">
      <dsp:nvSpPr>
        <dsp:cNvPr id="0" name=""/>
        <dsp:cNvSpPr/>
      </dsp:nvSpPr>
      <dsp:spPr>
        <a:xfrm>
          <a:off x="1127828" y="964815"/>
          <a:ext cx="5926102" cy="338777"/>
        </a:xfrm>
        <a:custGeom>
          <a:avLst/>
          <a:gdLst/>
          <a:ahLst/>
          <a:cxnLst/>
          <a:rect l="0" t="0" r="0" b="0"/>
          <a:pathLst>
            <a:path>
              <a:moveTo>
                <a:pt x="5926102" y="0"/>
              </a:moveTo>
              <a:lnTo>
                <a:pt x="5926102" y="186488"/>
              </a:lnTo>
              <a:lnTo>
                <a:pt x="0" y="186488"/>
              </a:lnTo>
              <a:lnTo>
                <a:pt x="0" y="338777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6381"/>
              <a:lumOff val="684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942439" y="1132357"/>
        <a:ext cx="296880" cy="3693"/>
      </dsp:txXfrm>
    </dsp:sp>
    <dsp:sp modelId="{A9E70579-6753-4C02-A5B6-5E229C1D094B}">
      <dsp:nvSpPr>
        <dsp:cNvPr id="0" name=""/>
        <dsp:cNvSpPr/>
      </dsp:nvSpPr>
      <dsp:spPr>
        <a:xfrm>
          <a:off x="6250935" y="3021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6004"/>
                <a:lumOff val="680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6004"/>
                <a:lumOff val="680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6004"/>
                <a:lumOff val="680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Wezwanie partnerów do uzupełnienia braków we wniosku</a:t>
          </a:r>
          <a:endParaRPr lang="pl-PL" sz="1200" kern="1200" dirty="0"/>
        </a:p>
      </dsp:txBody>
      <dsp:txXfrm>
        <a:off x="6250935" y="3021"/>
        <a:ext cx="1605989" cy="963593"/>
      </dsp:txXfrm>
    </dsp:sp>
    <dsp:sp modelId="{23B515FC-8B08-4DD6-BDA3-45E577931B03}">
      <dsp:nvSpPr>
        <dsp:cNvPr id="0" name=""/>
        <dsp:cNvSpPr/>
      </dsp:nvSpPr>
      <dsp:spPr>
        <a:xfrm>
          <a:off x="1929023" y="1772070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8508"/>
              <a:lumOff val="91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2089177" y="1815943"/>
        <a:ext cx="18468" cy="3693"/>
      </dsp:txXfrm>
    </dsp:sp>
    <dsp:sp modelId="{7D8355B4-2B24-4E61-965F-51B6B815D05D}">
      <dsp:nvSpPr>
        <dsp:cNvPr id="0" name=""/>
        <dsp:cNvSpPr/>
      </dsp:nvSpPr>
      <dsp:spPr>
        <a:xfrm>
          <a:off x="324833" y="1335993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8005"/>
                <a:lumOff val="907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8005"/>
                <a:lumOff val="907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8005"/>
                <a:lumOff val="907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Ocena merytoryczna wniosków </a:t>
          </a:r>
          <a:endParaRPr lang="pl-PL" sz="1200" kern="1200" dirty="0"/>
        </a:p>
      </dsp:txBody>
      <dsp:txXfrm>
        <a:off x="324833" y="1335993"/>
        <a:ext cx="1605989" cy="963593"/>
      </dsp:txXfrm>
    </dsp:sp>
    <dsp:sp modelId="{DFAA4EB0-342E-44E1-A71C-5B125225679B}">
      <dsp:nvSpPr>
        <dsp:cNvPr id="0" name=""/>
        <dsp:cNvSpPr/>
      </dsp:nvSpPr>
      <dsp:spPr>
        <a:xfrm>
          <a:off x="3904390" y="1772070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0635"/>
              <a:lumOff val="1141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4064545" y="1815943"/>
        <a:ext cx="18468" cy="3693"/>
      </dsp:txXfrm>
    </dsp:sp>
    <dsp:sp modelId="{3D0C24D6-995E-4483-9869-C48DD4F4426B}">
      <dsp:nvSpPr>
        <dsp:cNvPr id="0" name=""/>
        <dsp:cNvSpPr/>
      </dsp:nvSpPr>
      <dsp:spPr>
        <a:xfrm>
          <a:off x="2300200" y="1335993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0007"/>
                <a:lumOff val="1134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0007"/>
                <a:lumOff val="1134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0007"/>
                <a:lumOff val="113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Zakończenie oceny, przygotowanie planu operacyjnego i listy rankingowej </a:t>
          </a:r>
          <a:endParaRPr lang="pl-PL" sz="1200" kern="1200" dirty="0"/>
        </a:p>
      </dsp:txBody>
      <dsp:txXfrm>
        <a:off x="2300200" y="1335993"/>
        <a:ext cx="1605989" cy="963593"/>
      </dsp:txXfrm>
    </dsp:sp>
    <dsp:sp modelId="{16F13278-756F-40DE-877E-A53850F7538B}">
      <dsp:nvSpPr>
        <dsp:cNvPr id="0" name=""/>
        <dsp:cNvSpPr/>
      </dsp:nvSpPr>
      <dsp:spPr>
        <a:xfrm>
          <a:off x="5879758" y="1772070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2762"/>
              <a:lumOff val="1369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039912" y="1815943"/>
        <a:ext cx="18468" cy="3693"/>
      </dsp:txXfrm>
    </dsp:sp>
    <dsp:sp modelId="{92C96A03-D229-42BC-85C8-FF3E7F1BDD2D}">
      <dsp:nvSpPr>
        <dsp:cNvPr id="0" name=""/>
        <dsp:cNvSpPr/>
      </dsp:nvSpPr>
      <dsp:spPr>
        <a:xfrm>
          <a:off x="4275568" y="1335993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2008"/>
                <a:lumOff val="1360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2008"/>
                <a:lumOff val="1360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2008"/>
                <a:lumOff val="136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Opiniowanie planu operacyjnego przez WGR ds. KSOW </a:t>
          </a:r>
          <a:endParaRPr lang="pl-PL" sz="1200" kern="1200" dirty="0"/>
        </a:p>
      </dsp:txBody>
      <dsp:txXfrm>
        <a:off x="4275568" y="1335993"/>
        <a:ext cx="1605989" cy="963593"/>
      </dsp:txXfrm>
    </dsp:sp>
    <dsp:sp modelId="{4B3D11A5-70ED-4F6F-9F3E-F9441C37B955}">
      <dsp:nvSpPr>
        <dsp:cNvPr id="0" name=""/>
        <dsp:cNvSpPr/>
      </dsp:nvSpPr>
      <dsp:spPr>
        <a:xfrm>
          <a:off x="1127828" y="2297787"/>
          <a:ext cx="5926102" cy="338777"/>
        </a:xfrm>
        <a:custGeom>
          <a:avLst/>
          <a:gdLst/>
          <a:ahLst/>
          <a:cxnLst/>
          <a:rect l="0" t="0" r="0" b="0"/>
          <a:pathLst>
            <a:path>
              <a:moveTo>
                <a:pt x="5926102" y="0"/>
              </a:moveTo>
              <a:lnTo>
                <a:pt x="5926102" y="186488"/>
              </a:lnTo>
              <a:lnTo>
                <a:pt x="0" y="186488"/>
              </a:lnTo>
              <a:lnTo>
                <a:pt x="0" y="338777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4888"/>
              <a:lumOff val="1597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942439" y="2465329"/>
        <a:ext cx="296880" cy="3693"/>
      </dsp:txXfrm>
    </dsp:sp>
    <dsp:sp modelId="{9D43B5DC-08C6-457A-B452-F58F81F8051A}">
      <dsp:nvSpPr>
        <dsp:cNvPr id="0" name=""/>
        <dsp:cNvSpPr/>
      </dsp:nvSpPr>
      <dsp:spPr>
        <a:xfrm>
          <a:off x="6250935" y="1335993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Przekazanie listy rankingowej do Jednostki Centralnej KSOW i Instytucji Zarządzającej </a:t>
          </a:r>
          <a:endParaRPr lang="pl-PL" sz="1200" kern="1200" dirty="0"/>
        </a:p>
      </dsp:txBody>
      <dsp:txXfrm>
        <a:off x="6250935" y="1335993"/>
        <a:ext cx="1605989" cy="963593"/>
      </dsp:txXfrm>
    </dsp:sp>
    <dsp:sp modelId="{A8A5847E-372A-4860-88B7-FAF6D13171F4}">
      <dsp:nvSpPr>
        <dsp:cNvPr id="0" name=""/>
        <dsp:cNvSpPr/>
      </dsp:nvSpPr>
      <dsp:spPr>
        <a:xfrm>
          <a:off x="1929023" y="3105041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7015"/>
              <a:lumOff val="1825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2089177" y="3148914"/>
        <a:ext cx="18468" cy="3693"/>
      </dsp:txXfrm>
    </dsp:sp>
    <dsp:sp modelId="{5BB43C7E-B0FE-4434-9173-C7E30A4D3500}">
      <dsp:nvSpPr>
        <dsp:cNvPr id="0" name=""/>
        <dsp:cNvSpPr/>
      </dsp:nvSpPr>
      <dsp:spPr>
        <a:xfrm>
          <a:off x="324833" y="2668964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6011"/>
                <a:lumOff val="1814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6011"/>
                <a:lumOff val="1814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6011"/>
                <a:lumOff val="1814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Akceptacja przez Grupę Roboczą przy </a:t>
          </a:r>
          <a:r>
            <a:rPr lang="pl-PL" sz="1200" kern="1200" dirty="0" err="1" smtClean="0"/>
            <a:t>MRiRW</a:t>
          </a:r>
          <a:r>
            <a:rPr lang="pl-PL" sz="1200" kern="1200" dirty="0" smtClean="0"/>
            <a:t> </a:t>
          </a:r>
          <a:endParaRPr lang="pl-PL" sz="1200" kern="1200" dirty="0"/>
        </a:p>
      </dsp:txBody>
      <dsp:txXfrm>
        <a:off x="324833" y="2668964"/>
        <a:ext cx="1605989" cy="963593"/>
      </dsp:txXfrm>
    </dsp:sp>
    <dsp:sp modelId="{8A21CA48-3843-485A-94AD-ED16618B971C}">
      <dsp:nvSpPr>
        <dsp:cNvPr id="0" name=""/>
        <dsp:cNvSpPr/>
      </dsp:nvSpPr>
      <dsp:spPr>
        <a:xfrm>
          <a:off x="3904390" y="3105041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9142"/>
              <a:lumOff val="20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4064545" y="3148914"/>
        <a:ext cx="18468" cy="3693"/>
      </dsp:txXfrm>
    </dsp:sp>
    <dsp:sp modelId="{BCF88A4B-423B-4436-BD62-710C864D5E19}">
      <dsp:nvSpPr>
        <dsp:cNvPr id="0" name=""/>
        <dsp:cNvSpPr/>
      </dsp:nvSpPr>
      <dsp:spPr>
        <a:xfrm>
          <a:off x="2300200" y="2668964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8012"/>
                <a:lumOff val="2041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8012"/>
                <a:lumOff val="2041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012"/>
                <a:lumOff val="204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Ogłoszenie na portalu KSOW planu operacyjnego  </a:t>
          </a:r>
        </a:p>
      </dsp:txBody>
      <dsp:txXfrm>
        <a:off x="2300200" y="2668964"/>
        <a:ext cx="1605989" cy="963593"/>
      </dsp:txXfrm>
    </dsp:sp>
    <dsp:sp modelId="{E89BA42C-5DC1-4910-B50E-A959AD2E96C9}">
      <dsp:nvSpPr>
        <dsp:cNvPr id="0" name=""/>
        <dsp:cNvSpPr/>
      </dsp:nvSpPr>
      <dsp:spPr>
        <a:xfrm>
          <a:off x="5879758" y="3105041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1269"/>
              <a:lumOff val="2282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6039912" y="3148914"/>
        <a:ext cx="18468" cy="3693"/>
      </dsp:txXfrm>
    </dsp:sp>
    <dsp:sp modelId="{9555B1A9-FE18-4EC0-BD70-FBE60081F288}">
      <dsp:nvSpPr>
        <dsp:cNvPr id="0" name=""/>
        <dsp:cNvSpPr/>
      </dsp:nvSpPr>
      <dsp:spPr>
        <a:xfrm>
          <a:off x="4275568" y="2668964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0014"/>
                <a:lumOff val="22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0014"/>
                <a:lumOff val="22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0014"/>
                <a:lumOff val="22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Zawiadomienie partnerów o wyniku oceny </a:t>
          </a:r>
        </a:p>
      </dsp:txBody>
      <dsp:txXfrm>
        <a:off x="4275568" y="2668964"/>
        <a:ext cx="1605989" cy="963593"/>
      </dsp:txXfrm>
    </dsp:sp>
    <dsp:sp modelId="{515ADE2C-8B5F-445D-9A30-00C7E909B89F}">
      <dsp:nvSpPr>
        <dsp:cNvPr id="0" name=""/>
        <dsp:cNvSpPr/>
      </dsp:nvSpPr>
      <dsp:spPr>
        <a:xfrm>
          <a:off x="1127828" y="3630758"/>
          <a:ext cx="5926102" cy="338777"/>
        </a:xfrm>
        <a:custGeom>
          <a:avLst/>
          <a:gdLst/>
          <a:ahLst/>
          <a:cxnLst/>
          <a:rect l="0" t="0" r="0" b="0"/>
          <a:pathLst>
            <a:path>
              <a:moveTo>
                <a:pt x="5926102" y="0"/>
              </a:moveTo>
              <a:lnTo>
                <a:pt x="5926102" y="186488"/>
              </a:lnTo>
              <a:lnTo>
                <a:pt x="0" y="186488"/>
              </a:lnTo>
              <a:lnTo>
                <a:pt x="0" y="338777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3396"/>
              <a:lumOff val="2510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3942439" y="3798300"/>
        <a:ext cx="296880" cy="3693"/>
      </dsp:txXfrm>
    </dsp:sp>
    <dsp:sp modelId="{C07DF751-72D1-40C9-96BA-1DED4C62714E}">
      <dsp:nvSpPr>
        <dsp:cNvPr id="0" name=""/>
        <dsp:cNvSpPr/>
      </dsp:nvSpPr>
      <dsp:spPr>
        <a:xfrm>
          <a:off x="6250935" y="2668964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2015"/>
                <a:lumOff val="2494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2015"/>
                <a:lumOff val="2494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2015"/>
                <a:lumOff val="249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Zawieranie umów z partnerami </a:t>
          </a:r>
        </a:p>
      </dsp:txBody>
      <dsp:txXfrm>
        <a:off x="6250935" y="2668964"/>
        <a:ext cx="1605989" cy="963593"/>
      </dsp:txXfrm>
    </dsp:sp>
    <dsp:sp modelId="{F1DB6D25-CEFC-4EF1-8878-8E1B40215E9C}">
      <dsp:nvSpPr>
        <dsp:cNvPr id="0" name=""/>
        <dsp:cNvSpPr/>
      </dsp:nvSpPr>
      <dsp:spPr>
        <a:xfrm>
          <a:off x="1929023" y="4438013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5523"/>
              <a:lumOff val="2738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2089177" y="4481886"/>
        <a:ext cx="18468" cy="3693"/>
      </dsp:txXfrm>
    </dsp:sp>
    <dsp:sp modelId="{0DBE2C8A-3963-4964-AEAC-E0E307CF544A}">
      <dsp:nvSpPr>
        <dsp:cNvPr id="0" name=""/>
        <dsp:cNvSpPr/>
      </dsp:nvSpPr>
      <dsp:spPr>
        <a:xfrm>
          <a:off x="324833" y="4001936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4016"/>
                <a:lumOff val="2721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4016"/>
                <a:lumOff val="2721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4016"/>
                <a:lumOff val="27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Partnerzy realizują operacje </a:t>
          </a:r>
        </a:p>
      </dsp:txBody>
      <dsp:txXfrm>
        <a:off x="324833" y="4001936"/>
        <a:ext cx="1605989" cy="963593"/>
      </dsp:txXfrm>
    </dsp:sp>
    <dsp:sp modelId="{48CAC891-7374-48A1-A149-DC9FCC36DAA8}">
      <dsp:nvSpPr>
        <dsp:cNvPr id="0" name=""/>
        <dsp:cNvSpPr/>
      </dsp:nvSpPr>
      <dsp:spPr>
        <a:xfrm>
          <a:off x="3904390" y="4438013"/>
          <a:ext cx="3387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777" y="45720"/>
              </a:lnTo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7650"/>
              <a:lumOff val="2966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4064545" y="4481886"/>
        <a:ext cx="18468" cy="3693"/>
      </dsp:txXfrm>
    </dsp:sp>
    <dsp:sp modelId="{2AAAEF07-E02B-4709-92CE-B001425FCAEB}">
      <dsp:nvSpPr>
        <dsp:cNvPr id="0" name=""/>
        <dsp:cNvSpPr/>
      </dsp:nvSpPr>
      <dsp:spPr>
        <a:xfrm>
          <a:off x="2300200" y="4001936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6018"/>
                <a:lumOff val="2948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6018"/>
                <a:lumOff val="2948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6018"/>
                <a:lumOff val="294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Złożenie przez partnerów wniosków o refundację  </a:t>
          </a:r>
        </a:p>
      </dsp:txBody>
      <dsp:txXfrm>
        <a:off x="2300200" y="4001936"/>
        <a:ext cx="1605989" cy="963593"/>
      </dsp:txXfrm>
    </dsp:sp>
    <dsp:sp modelId="{43BF3EA4-0471-48AE-A63B-E3C8B2B89DE7}">
      <dsp:nvSpPr>
        <dsp:cNvPr id="0" name=""/>
        <dsp:cNvSpPr/>
      </dsp:nvSpPr>
      <dsp:spPr>
        <a:xfrm>
          <a:off x="4275568" y="4001936"/>
          <a:ext cx="1605989" cy="96359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Wypłata środków do 31.12.2017 r. </a:t>
          </a:r>
        </a:p>
      </dsp:txBody>
      <dsp:txXfrm>
        <a:off x="4275568" y="4001936"/>
        <a:ext cx="1605989" cy="963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33841C-1D41-4C64-A4B9-AFA77302E20F}" type="datetimeFigureOut">
              <a:rPr lang="pl-PL"/>
              <a:pPr>
                <a:defRPr/>
              </a:pPr>
              <a:t>2017-12-06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008C14-C066-4262-8DF9-72A5EB355475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28278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4E1357-CCDE-41B1-A2C8-8727157000AD}" type="datetimeFigureOut">
              <a:rPr lang="pl-PL"/>
              <a:pPr>
                <a:defRPr/>
              </a:pPr>
              <a:t>2017-12-06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02381B-77C1-47E8-AA95-561A59933F40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8542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8.png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0.xml"/><Relationship Id="rId4" Type="http://schemas.openxmlformats.org/officeDocument/2006/relationships/image" Target="../media/image11.png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2.xml"/><Relationship Id="rId4" Type="http://schemas.openxmlformats.org/officeDocument/2006/relationships/image" Target="../media/image14.png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4.xml"/><Relationship Id="rId4" Type="http://schemas.openxmlformats.org/officeDocument/2006/relationships/image" Target="../media/image17.png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6.xml"/><Relationship Id="rId4" Type="http://schemas.openxmlformats.org/officeDocument/2006/relationships/image" Target="../media/image20.png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3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43.xml"/><Relationship Id="rId4" Type="http://schemas.openxmlformats.org/officeDocument/2006/relationships/image" Target="../media/image44.png"/></Relationships>
</file>

<file path=ppt/slideLayouts/_rels/slideLayout3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44.xml"/><Relationship Id="rId4" Type="http://schemas.openxmlformats.org/officeDocument/2006/relationships/image" Target="../media/image47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5317748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64753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60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75058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8066747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2628893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673244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212991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404797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583908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826500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978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163262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1132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56249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33050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97974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6352035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013317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540090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355806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60885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51388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78614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190558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13443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818593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87388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13007597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4439478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585483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07303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243546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615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4065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8561046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27061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0627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681855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97151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015644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9621906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741811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25704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5654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2682591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45947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6704102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914688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303497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091678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3795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12294753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951034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078845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872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50350127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183361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94710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474441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912371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56948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90215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07330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1011952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35369312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2745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461614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441353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91947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amka_slajd pomarańczow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7900" cy="630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kreska pionowa_slajd 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8650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6BB54CF6-2CF0-4224-B416-6AACF3A0D2B4}" type="slidenum">
              <a:rPr lang="pl-PL" sz="1200" b="1" smtClean="0">
                <a:solidFill>
                  <a:srgbClr val="F36B23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F36B23"/>
              </a:solidFill>
            </a:endParaRPr>
          </a:p>
        </p:txBody>
      </p:sp>
      <p:sp>
        <p:nvSpPr>
          <p:cNvPr id="3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692150"/>
            <a:ext cx="7272288" cy="79216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F36B2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43212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F36B2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9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F36B23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F36B23"/>
              </a:buClr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F36B23"/>
              </a:buClr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F36B23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F36B23"/>
              </a:buCl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950857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624777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873157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amka_slajd żółt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7900" cy="630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CC53F964-D04E-4997-A598-90338271AE1C}" type="slidenum">
              <a:rPr lang="pl-PL" sz="1200" b="1" smtClean="0">
                <a:solidFill>
                  <a:srgbClr val="FCB319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FCB319"/>
              </a:solidFill>
            </a:endParaRPr>
          </a:p>
        </p:txBody>
      </p:sp>
      <p:pic>
        <p:nvPicPr>
          <p:cNvPr id="7" name="Picture 3" descr="kreska pionowa_slajd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8650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692150"/>
            <a:ext cx="7272288" cy="79216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FCB3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43212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FCB31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9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FCB319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FCB319"/>
              </a:buClr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FCB319"/>
              </a:buClr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FCB319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FCB319"/>
              </a:buCl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330561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141618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644097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ramka_slajd różow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7900" cy="630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kreska pionowa_slajd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454150"/>
            <a:ext cx="8248650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D9111DD2-DF12-4789-A2A1-BC6CF59B69ED}" type="slidenum">
              <a:rPr lang="pl-PL" sz="1200" b="1" smtClean="0">
                <a:solidFill>
                  <a:srgbClr val="EF5594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EF5594"/>
              </a:solidFill>
            </a:endParaRPr>
          </a:p>
        </p:txBody>
      </p:sp>
      <p:sp>
        <p:nvSpPr>
          <p:cNvPr id="7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548680"/>
            <a:ext cx="7272288" cy="792087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EF559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8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36004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EF559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9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EF5594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EF5594"/>
              </a:buClr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EF5594"/>
              </a:buClr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EF5594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EF5594"/>
              </a:buCl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029302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583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283342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648418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amka_slajd fioletow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597900" cy="630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kreska pionowa_slajd 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495425"/>
            <a:ext cx="8248650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378EF192-3813-4F61-9396-6AF9E2A1F78D}" type="slidenum">
              <a:rPr lang="pl-PL" sz="1200" b="1" smtClean="0">
                <a:solidFill>
                  <a:srgbClr val="424CA0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424CA0"/>
              </a:solidFill>
            </a:endParaRPr>
          </a:p>
        </p:txBody>
      </p:sp>
      <p:sp>
        <p:nvSpPr>
          <p:cNvPr id="7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548681"/>
            <a:ext cx="7272288" cy="864096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424CA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8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393101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424CA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9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424CA0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424CA0"/>
              </a:buClr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424CA0"/>
              </a:buClr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424CA0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424CA0"/>
              </a:buCl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844500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886761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58174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amka_slajd turkusow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597900" cy="630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6BDC6487-B0D1-45F3-8602-7D123E6E933A}" type="slidenum">
              <a:rPr lang="pl-PL" sz="1200" b="1" smtClean="0">
                <a:solidFill>
                  <a:srgbClr val="49C7ED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49C7ED"/>
              </a:solidFill>
            </a:endParaRPr>
          </a:p>
        </p:txBody>
      </p:sp>
      <p:pic>
        <p:nvPicPr>
          <p:cNvPr id="9" name="Picture 5" descr="kreska pionowa_slajd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kreska_slajd 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557338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548681"/>
            <a:ext cx="7272288" cy="864096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49C7E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8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393101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49C7E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3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49C7ED"/>
              </a:buClr>
              <a:buFont typeface="Arial" pitchFamily="34" charset="0"/>
              <a:buChar char="•"/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49C7ED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49C7ED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49C7ED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49C7ED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246587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788716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023632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494741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537778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1718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45257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988648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271655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379233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21016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20905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1424900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13362557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112851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923626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0427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460246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674573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8099375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441380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953865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89956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51378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0665134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0100495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70554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30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968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914016368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034971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920310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30261618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352844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563049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399901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2315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19508513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96035173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0803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74148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301249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253482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2053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93890121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19773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303038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892532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89152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53356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926088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779173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0640529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524911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8135082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830860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67551141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8466923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602132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476096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881269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06980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80068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6458767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9961505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220258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76565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52464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20934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934768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584088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913031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18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82197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0011178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23001841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11293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212917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98587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4162542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7127861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326773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9033559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0746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8353361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73122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63618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34218718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999716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766634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771843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1263790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79634928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7000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4021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39985937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4065932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22962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6374602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4442228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323155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696733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814883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5242717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087178989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2999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489628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077619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6739836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7713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677109609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6166747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8019209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656763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7516287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422729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861666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592892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40038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246119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4073580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0631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9078971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8415345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1317482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433037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26633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486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2026075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7846584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672895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595752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897229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15133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6820173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12057477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27585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2302022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61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308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346956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4976768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8780586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989240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439220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848564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097096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36538340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556631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235231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38517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901565198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6671214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1635629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0102718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3111671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473925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495350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77555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684554002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18623835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5162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577738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4838002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amka_slajd zielon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7900" cy="630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5865813"/>
            <a:ext cx="8248650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kreska pionowa_slajd 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5911850"/>
            <a:ext cx="269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kreska_slajd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8650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CA8776DE-50C3-408D-B189-A0618838900B}" type="slidenum">
              <a:rPr lang="pl-PL" sz="1200" b="1" smtClean="0">
                <a:solidFill>
                  <a:srgbClr val="72BF44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72BF44"/>
              </a:solidFill>
            </a:endParaRPr>
          </a:p>
        </p:txBody>
      </p:sp>
      <p:sp>
        <p:nvSpPr>
          <p:cNvPr id="10" name="Prostokąt 9"/>
          <p:cNvSpPr/>
          <p:nvPr userDrawn="1"/>
        </p:nvSpPr>
        <p:spPr>
          <a:xfrm>
            <a:off x="5219700" y="765175"/>
            <a:ext cx="2376488" cy="719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692150"/>
            <a:ext cx="7272288" cy="79216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92D05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9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432123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92D05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21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72BF44"/>
              </a:buClr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72BF44"/>
              </a:buClr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72BF44"/>
              </a:buClr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72BF44"/>
              </a:buClr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72BF44"/>
              </a:buCl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0191350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ramka_slajd czerwon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597900" cy="630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kreska_slajd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022" b="-60022"/>
          <a:stretch>
            <a:fillRect/>
          </a:stretch>
        </p:blipFill>
        <p:spPr bwMode="auto">
          <a:xfrm>
            <a:off x="415925" y="5848350"/>
            <a:ext cx="8248650" cy="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kreska pionowa_slajd 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69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kreska_slajd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022" b="-60022"/>
          <a:stretch>
            <a:fillRect/>
          </a:stretch>
        </p:blipFill>
        <p:spPr bwMode="auto">
          <a:xfrm>
            <a:off x="395288" y="1538288"/>
            <a:ext cx="82486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E8BC3978-235A-4FFF-8D8C-C9F7A6DF896A}" type="slidenum">
              <a:rPr lang="pl-PL" sz="1200" b="1" smtClean="0">
                <a:solidFill>
                  <a:srgbClr val="ED1C24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ED1C24"/>
              </a:solidFill>
            </a:endParaRPr>
          </a:p>
        </p:txBody>
      </p:sp>
      <p:sp>
        <p:nvSpPr>
          <p:cNvPr id="7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548681"/>
            <a:ext cx="7272288" cy="864096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>
                <a:solidFill>
                  <a:srgbClr val="ED1C2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8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393101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ED1C2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3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ED1C24"/>
              </a:buClr>
              <a:buFont typeface="Arial" pitchFamily="34" charset="0"/>
              <a:buChar char="•"/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ED1C24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ED1C24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ED1C24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ED1C24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98554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74770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8130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4247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93292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32355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60892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3712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kład niestandard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075AADEE-B4BD-422A-9E72-D4F5687AD49F}" type="slidenum">
              <a:rPr lang="pl-PL" sz="1200" b="1" smtClean="0">
                <a:solidFill>
                  <a:srgbClr val="11897D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11897D"/>
              </a:solidFill>
              <a:latin typeface="Arial" charset="0"/>
            </a:endParaRPr>
          </a:p>
        </p:txBody>
      </p:sp>
      <p:pic>
        <p:nvPicPr>
          <p:cNvPr id="9" name="Picture 10" descr="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277225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2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254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77225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ymbol zastępczy tekstu 17"/>
          <p:cNvSpPr>
            <a:spLocks noGrp="1"/>
          </p:cNvSpPr>
          <p:nvPr>
            <p:ph type="body" sz="quarter" idx="10"/>
          </p:nvPr>
        </p:nvSpPr>
        <p:spPr>
          <a:xfrm>
            <a:off x="971600" y="548681"/>
            <a:ext cx="7272288" cy="864096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400" b="0" baseline="0">
                <a:solidFill>
                  <a:srgbClr val="00AEE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8" name="Symbol zastępczy tekstu 17"/>
          <p:cNvSpPr>
            <a:spLocks noGrp="1"/>
          </p:cNvSpPr>
          <p:nvPr>
            <p:ph type="body" sz="quarter" idx="11"/>
          </p:nvPr>
        </p:nvSpPr>
        <p:spPr>
          <a:xfrm>
            <a:off x="1187624" y="5949280"/>
            <a:ext cx="7272288" cy="393101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1200" b="1">
                <a:solidFill>
                  <a:srgbClr val="00AEE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3" name="Symbol zastępczy tekstu 20"/>
          <p:cNvSpPr>
            <a:spLocks noGrp="1"/>
          </p:cNvSpPr>
          <p:nvPr>
            <p:ph type="body" sz="quarter" idx="12"/>
          </p:nvPr>
        </p:nvSpPr>
        <p:spPr>
          <a:xfrm>
            <a:off x="971550" y="2060575"/>
            <a:ext cx="7272338" cy="3455988"/>
          </a:xfrm>
          <a:prstGeom prst="rect">
            <a:avLst/>
          </a:prstGeom>
        </p:spPr>
        <p:txBody>
          <a:bodyPr/>
          <a:lstStyle>
            <a:lvl1pPr>
              <a:buClr>
                <a:srgbClr val="00AEEF"/>
              </a:buClr>
              <a:buFont typeface="Arial" pitchFamily="34" charset="0"/>
              <a:buChar char="•"/>
              <a:defRPr sz="1600">
                <a:latin typeface="Arial" pitchFamily="34" charset="0"/>
                <a:cs typeface="Arial" pitchFamily="34" charset="0"/>
              </a:defRPr>
            </a:lvl1pPr>
            <a:lvl2pPr>
              <a:buClr>
                <a:srgbClr val="00AEEF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2pPr>
            <a:lvl3pPr>
              <a:buClr>
                <a:srgbClr val="00AEEF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3pPr>
            <a:lvl4pPr>
              <a:buClr>
                <a:srgbClr val="00AEEF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4pPr>
            <a:lvl5pPr>
              <a:buClr>
                <a:srgbClr val="00AEEF"/>
              </a:buCl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835600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5324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5974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002498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2265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03634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96434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9936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460702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579115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646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53035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63178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86136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46746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278097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847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35372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00680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8043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306025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1236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87947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5609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21444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38411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95450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842887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95118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79128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19964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8899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50385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4994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573952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37799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38548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8881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33822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1476197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871448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792071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70848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69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18529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845589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549923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1024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808278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6663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99405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465035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025738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556401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37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290239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2585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36131704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7044981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05243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384206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079670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49611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28256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71611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65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4" Type="http://schemas.openxmlformats.org/officeDocument/2006/relationships/image" Target="../media/image1.pn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4" Type="http://schemas.openxmlformats.org/officeDocument/2006/relationships/image" Target="../media/image1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166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4" Type="http://schemas.openxmlformats.org/officeDocument/2006/relationships/image" Target="../media/image1.pn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169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theme" Target="../theme/theme24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4" Type="http://schemas.openxmlformats.org/officeDocument/2006/relationships/image" Target="../media/image1.png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172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theme" Target="../theme/theme26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4" Type="http://schemas.openxmlformats.org/officeDocument/2006/relationships/image" Target="../media/image1.png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175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176.xml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17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image" Target="../media/image21.png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Relationship Id="rId14" Type="http://schemas.openxmlformats.org/officeDocument/2006/relationships/image" Target="../media/image22.png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5" Type="http://schemas.openxmlformats.org/officeDocument/2006/relationships/image" Target="../media/image26.png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Relationship Id="rId14" Type="http://schemas.openxmlformats.org/officeDocument/2006/relationships/image" Target="../media/image25.png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202.xml"/><Relationship Id="rId7" Type="http://schemas.openxmlformats.org/officeDocument/2006/relationships/slideLayout" Target="../slideLayouts/slideLayout206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201.xml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4.xml"/><Relationship Id="rId15" Type="http://schemas.openxmlformats.org/officeDocument/2006/relationships/image" Target="../media/image29.png"/><Relationship Id="rId10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Relationship Id="rId14" Type="http://schemas.openxmlformats.org/officeDocument/2006/relationships/image" Target="../media/image28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5" Type="http://schemas.openxmlformats.org/officeDocument/2006/relationships/image" Target="../media/image32.png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Relationship Id="rId14" Type="http://schemas.openxmlformats.org/officeDocument/2006/relationships/image" Target="../media/image31.png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image" Target="../media/image33.png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5" Type="http://schemas.openxmlformats.org/officeDocument/2006/relationships/image" Target="../media/image35.png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image" Target="../media/image34.pn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21.pn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Relationship Id="rId14" Type="http://schemas.openxmlformats.org/officeDocument/2006/relationships/image" Target="../media/image22.png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36.pn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5" Type="http://schemas.openxmlformats.org/officeDocument/2006/relationships/image" Target="../media/image38.png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Relationship Id="rId14" Type="http://schemas.openxmlformats.org/officeDocument/2006/relationships/image" Target="../media/image37.png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image" Target="../media/image39.png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5" Type="http://schemas.openxmlformats.org/officeDocument/2006/relationships/image" Target="../media/image41.png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Relationship Id="rId14" Type="http://schemas.openxmlformats.org/officeDocument/2006/relationships/image" Target="../media/image40.png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8.xml"/><Relationship Id="rId7" Type="http://schemas.openxmlformats.org/officeDocument/2006/relationships/slideLayout" Target="../slideLayouts/slideLayout272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6" Type="http://schemas.openxmlformats.org/officeDocument/2006/relationships/slideLayout" Target="../slideLayouts/slideLayout271.xml"/><Relationship Id="rId11" Type="http://schemas.openxmlformats.org/officeDocument/2006/relationships/slideLayout" Target="../slideLayouts/slideLayout276.xml"/><Relationship Id="rId5" Type="http://schemas.openxmlformats.org/officeDocument/2006/relationships/slideLayout" Target="../slideLayouts/slideLayout270.xml"/><Relationship Id="rId10" Type="http://schemas.openxmlformats.org/officeDocument/2006/relationships/slideLayout" Target="../slideLayouts/slideLayout275.xml"/><Relationship Id="rId4" Type="http://schemas.openxmlformats.org/officeDocument/2006/relationships/slideLayout" Target="../slideLayouts/slideLayout269.xml"/><Relationship Id="rId9" Type="http://schemas.openxmlformats.org/officeDocument/2006/relationships/slideLayout" Target="../slideLayouts/slideLayout274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83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6" Type="http://schemas.openxmlformats.org/officeDocument/2006/relationships/slideLayout" Target="../slideLayouts/slideLayout282.xml"/><Relationship Id="rId11" Type="http://schemas.openxmlformats.org/officeDocument/2006/relationships/slideLayout" Target="../slideLayouts/slideLayout287.xml"/><Relationship Id="rId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86.xml"/><Relationship Id="rId4" Type="http://schemas.openxmlformats.org/officeDocument/2006/relationships/slideLayout" Target="../slideLayouts/slideLayout280.xml"/><Relationship Id="rId9" Type="http://schemas.openxmlformats.org/officeDocument/2006/relationships/slideLayout" Target="../slideLayouts/slideLayout28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90.xml"/><Relationship Id="rId7" Type="http://schemas.openxmlformats.org/officeDocument/2006/relationships/slideLayout" Target="../slideLayouts/slideLayout294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289.xml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97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305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6" Type="http://schemas.openxmlformats.org/officeDocument/2006/relationships/slideLayout" Target="../slideLayouts/slideLayout304.xml"/><Relationship Id="rId11" Type="http://schemas.openxmlformats.org/officeDocument/2006/relationships/slideLayout" Target="../slideLayouts/slideLayout309.xml"/><Relationship Id="rId5" Type="http://schemas.openxmlformats.org/officeDocument/2006/relationships/slideLayout" Target="../slideLayouts/slideLayout303.xml"/><Relationship Id="rId10" Type="http://schemas.openxmlformats.org/officeDocument/2006/relationships/slideLayout" Target="../slideLayouts/slideLayout308.xml"/><Relationship Id="rId4" Type="http://schemas.openxmlformats.org/officeDocument/2006/relationships/slideLayout" Target="../slideLayouts/slideLayout302.xml"/><Relationship Id="rId9" Type="http://schemas.openxmlformats.org/officeDocument/2006/relationships/slideLayout" Target="../slideLayouts/slideLayout307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7.xml"/><Relationship Id="rId3" Type="http://schemas.openxmlformats.org/officeDocument/2006/relationships/slideLayout" Target="../slideLayouts/slideLayout312.xml"/><Relationship Id="rId7" Type="http://schemas.openxmlformats.org/officeDocument/2006/relationships/slideLayout" Target="../slideLayouts/slideLayout316.xml"/><Relationship Id="rId12" Type="http://schemas.openxmlformats.org/officeDocument/2006/relationships/theme" Target="../theme/theme42.xml"/><Relationship Id="rId2" Type="http://schemas.openxmlformats.org/officeDocument/2006/relationships/slideLayout" Target="../slideLayouts/slideLayout311.xml"/><Relationship Id="rId1" Type="http://schemas.openxmlformats.org/officeDocument/2006/relationships/slideLayout" Target="../slideLayouts/slideLayout310.xml"/><Relationship Id="rId6" Type="http://schemas.openxmlformats.org/officeDocument/2006/relationships/slideLayout" Target="../slideLayouts/slideLayout315.xml"/><Relationship Id="rId11" Type="http://schemas.openxmlformats.org/officeDocument/2006/relationships/slideLayout" Target="../slideLayouts/slideLayout320.xml"/><Relationship Id="rId5" Type="http://schemas.openxmlformats.org/officeDocument/2006/relationships/slideLayout" Target="../slideLayouts/slideLayout314.xml"/><Relationship Id="rId10" Type="http://schemas.openxmlformats.org/officeDocument/2006/relationships/slideLayout" Target="../slideLayouts/slideLayout319.xml"/><Relationship Id="rId4" Type="http://schemas.openxmlformats.org/officeDocument/2006/relationships/slideLayout" Target="../slideLayouts/slideLayout313.xml"/><Relationship Id="rId9" Type="http://schemas.openxmlformats.org/officeDocument/2006/relationships/slideLayout" Target="../slideLayouts/slideLayout318.xml"/></Relationships>
</file>

<file path=ppt/slideMasters/_rels/slideMaster43.xml.rels><?xml version="1.0" encoding="UTF-8" standalone="yes"?>
<Relationships xmlns="http://schemas.openxmlformats.org/package/2006/relationships"><Relationship Id="rId2" Type="http://schemas.openxmlformats.org/officeDocument/2006/relationships/theme" Target="../theme/theme43.xml"/><Relationship Id="rId1" Type="http://schemas.openxmlformats.org/officeDocument/2006/relationships/slideLayout" Target="../slideLayouts/slideLayout321.xml"/></Relationships>
</file>

<file path=ppt/slideMasters/_rels/slideMaster4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4.xml"/><Relationship Id="rId1" Type="http://schemas.openxmlformats.org/officeDocument/2006/relationships/slideLayout" Target="../slideLayouts/slideLayout32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381" r:id="rId1"/>
    <p:sldLayoutId id="2147488382" r:id="rId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39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0243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52" r:id="rId1"/>
    <p:sldLayoutId id="2147488453" r:id="rId2"/>
    <p:sldLayoutId id="2147488454" r:id="rId3"/>
    <p:sldLayoutId id="2147488455" r:id="rId4"/>
    <p:sldLayoutId id="2147488456" r:id="rId5"/>
    <p:sldLayoutId id="2147488457" r:id="rId6"/>
    <p:sldLayoutId id="2147488458" r:id="rId7"/>
    <p:sldLayoutId id="2147488459" r:id="rId8"/>
    <p:sldLayoutId id="2147488460" r:id="rId9"/>
    <p:sldLayoutId id="2147488461" r:id="rId10"/>
    <p:sldLayoutId id="21474884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39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1267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63" r:id="rId1"/>
    <p:sldLayoutId id="2147488464" r:id="rId2"/>
    <p:sldLayoutId id="2147488465" r:id="rId3"/>
    <p:sldLayoutId id="2147488466" r:id="rId4"/>
    <p:sldLayoutId id="2147488467" r:id="rId5"/>
    <p:sldLayoutId id="2147488468" r:id="rId6"/>
    <p:sldLayoutId id="2147488469" r:id="rId7"/>
    <p:sldLayoutId id="2147488470" r:id="rId8"/>
    <p:sldLayoutId id="2147488471" r:id="rId9"/>
    <p:sldLayoutId id="2147488472" r:id="rId10"/>
    <p:sldLayoutId id="21474884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A1C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2291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74" r:id="rId1"/>
    <p:sldLayoutId id="2147488475" r:id="rId2"/>
    <p:sldLayoutId id="2147488476" r:id="rId3"/>
    <p:sldLayoutId id="2147488477" r:id="rId4"/>
    <p:sldLayoutId id="2147488478" r:id="rId5"/>
    <p:sldLayoutId id="2147488479" r:id="rId6"/>
    <p:sldLayoutId id="2147488480" r:id="rId7"/>
    <p:sldLayoutId id="2147488481" r:id="rId8"/>
    <p:sldLayoutId id="2147488482" r:id="rId9"/>
    <p:sldLayoutId id="2147488483" r:id="rId10"/>
    <p:sldLayoutId id="21474884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A1C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3315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85" r:id="rId1"/>
    <p:sldLayoutId id="2147488486" r:id="rId2"/>
    <p:sldLayoutId id="2147488487" r:id="rId3"/>
    <p:sldLayoutId id="2147488488" r:id="rId4"/>
    <p:sldLayoutId id="2147488489" r:id="rId5"/>
    <p:sldLayoutId id="2147488490" r:id="rId6"/>
    <p:sldLayoutId id="2147488491" r:id="rId7"/>
    <p:sldLayoutId id="2147488492" r:id="rId8"/>
    <p:sldLayoutId id="2147488493" r:id="rId9"/>
    <p:sldLayoutId id="2147488494" r:id="rId10"/>
    <p:sldLayoutId id="21474884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819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4339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96" r:id="rId1"/>
    <p:sldLayoutId id="2147488497" r:id="rId2"/>
    <p:sldLayoutId id="2147488498" r:id="rId3"/>
    <p:sldLayoutId id="2147488499" r:id="rId4"/>
    <p:sldLayoutId id="2147488500" r:id="rId5"/>
    <p:sldLayoutId id="2147488501" r:id="rId6"/>
    <p:sldLayoutId id="2147488502" r:id="rId7"/>
    <p:sldLayoutId id="2147488503" r:id="rId8"/>
    <p:sldLayoutId id="2147488504" r:id="rId9"/>
    <p:sldLayoutId id="2147488505" r:id="rId10"/>
    <p:sldLayoutId id="21474885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819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5363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07" r:id="rId1"/>
    <p:sldLayoutId id="2147488508" r:id="rId2"/>
    <p:sldLayoutId id="2147488509" r:id="rId3"/>
    <p:sldLayoutId id="2147488510" r:id="rId4"/>
    <p:sldLayoutId id="2147488511" r:id="rId5"/>
    <p:sldLayoutId id="2147488512" r:id="rId6"/>
    <p:sldLayoutId id="2147488513" r:id="rId7"/>
    <p:sldLayoutId id="2147488514" r:id="rId8"/>
    <p:sldLayoutId id="2147488515" r:id="rId9"/>
    <p:sldLayoutId id="2147488516" r:id="rId10"/>
    <p:sldLayoutId id="21474885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1C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6387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18" r:id="rId1"/>
    <p:sldLayoutId id="2147488519" r:id="rId2"/>
    <p:sldLayoutId id="2147488520" r:id="rId3"/>
    <p:sldLayoutId id="2147488521" r:id="rId4"/>
    <p:sldLayoutId id="2147488522" r:id="rId5"/>
    <p:sldLayoutId id="2147488523" r:id="rId6"/>
    <p:sldLayoutId id="2147488524" r:id="rId7"/>
    <p:sldLayoutId id="2147488525" r:id="rId8"/>
    <p:sldLayoutId id="2147488526" r:id="rId9"/>
    <p:sldLayoutId id="2147488527" r:id="rId10"/>
    <p:sldLayoutId id="21474885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1C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7411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29" r:id="rId1"/>
    <p:sldLayoutId id="2147488530" r:id="rId2"/>
    <p:sldLayoutId id="2147488531" r:id="rId3"/>
    <p:sldLayoutId id="2147488532" r:id="rId4"/>
    <p:sldLayoutId id="2147488533" r:id="rId5"/>
    <p:sldLayoutId id="2147488534" r:id="rId6"/>
    <p:sldLayoutId id="2147488535" r:id="rId7"/>
    <p:sldLayoutId id="2147488536" r:id="rId8"/>
    <p:sldLayoutId id="2147488537" r:id="rId9"/>
    <p:sldLayoutId id="2147488538" r:id="rId10"/>
    <p:sldLayoutId id="21474885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6B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0" r:id="rId1"/>
    <p:sldLayoutId id="214748869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36B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19459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4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051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383" r:id="rId1"/>
    <p:sldLayoutId id="2147488695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CB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2" r:id="rId1"/>
    <p:sldLayoutId id="2147488697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CB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1507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43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55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4" r:id="rId1"/>
    <p:sldLayoutId id="2147488698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55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3555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45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4C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6" r:id="rId1"/>
    <p:sldLayoutId id="2147488699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24C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5603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4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9C7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ramka_slajd z piktogramami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8" r:id="rId1"/>
    <p:sldLayoutId id="214748870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9C7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7651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49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8675" name="Picture 5" descr="ramka_slajd z piktogramami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50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29699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5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075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384" r:id="rId1"/>
    <p:sldLayoutId id="2147488385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1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DB3DEBA6-C5E2-4420-9D9C-7756A5753017}" type="slidenum">
              <a:rPr lang="pl-PL" sz="1200" b="1" smtClean="0">
                <a:solidFill>
                  <a:srgbClr val="00AEEF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00AEEF"/>
              </a:solidFill>
            </a:endParaRPr>
          </a:p>
        </p:txBody>
      </p:sp>
      <p:sp>
        <p:nvSpPr>
          <p:cNvPr id="3072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0725" name="Picture 9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0" descr="2"/>
          <p:cNvPicPr>
            <a:picLocks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5911850"/>
            <a:ext cx="25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2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52" r:id="rId1"/>
    <p:sldLayoutId id="2147488553" r:id="rId2"/>
    <p:sldLayoutId id="2147488554" r:id="rId3"/>
    <p:sldLayoutId id="2147488555" r:id="rId4"/>
    <p:sldLayoutId id="2147488556" r:id="rId5"/>
    <p:sldLayoutId id="2147488557" r:id="rId6"/>
    <p:sldLayoutId id="2147488558" r:id="rId7"/>
    <p:sldLayoutId id="2147488559" r:id="rId8"/>
    <p:sldLayoutId id="2147488560" r:id="rId9"/>
    <p:sldLayoutId id="2147488561" r:id="rId10"/>
    <p:sldLayoutId id="21474885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8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F1A600DD-18BB-4F35-884F-01B5549BC4C3}" type="slidenum">
              <a:rPr lang="pl-PL" sz="1200" b="1" smtClean="0">
                <a:solidFill>
                  <a:srgbClr val="1B75BC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1B75BC"/>
              </a:solidFill>
              <a:latin typeface="Arial" charset="0"/>
            </a:endParaRPr>
          </a:p>
        </p:txBody>
      </p:sp>
      <p:sp>
        <p:nvSpPr>
          <p:cNvPr id="3174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1749" name="Picture 9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0" descr="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1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63" r:id="rId1"/>
    <p:sldLayoutId id="2147488564" r:id="rId2"/>
    <p:sldLayoutId id="2147488565" r:id="rId3"/>
    <p:sldLayoutId id="2147488566" r:id="rId4"/>
    <p:sldLayoutId id="2147488567" r:id="rId5"/>
    <p:sldLayoutId id="2147488568" r:id="rId6"/>
    <p:sldLayoutId id="2147488569" r:id="rId7"/>
    <p:sldLayoutId id="2147488570" r:id="rId8"/>
    <p:sldLayoutId id="2147488571" r:id="rId9"/>
    <p:sldLayoutId id="2147488572" r:id="rId10"/>
    <p:sldLayoutId id="21474885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8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15900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1110A2AA-1970-4455-B7E9-9E503FDB2112}" type="slidenum">
              <a:rPr lang="pl-PL" sz="1200" b="1" smtClean="0">
                <a:solidFill>
                  <a:srgbClr val="DA1C5C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DA1C5C"/>
              </a:solidFill>
              <a:latin typeface="Arial" charset="0"/>
            </a:endParaRPr>
          </a:p>
        </p:txBody>
      </p:sp>
      <p:sp>
        <p:nvSpPr>
          <p:cNvPr id="3277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2773" name="Picture 9" descr="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10" descr="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11" descr="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74" r:id="rId1"/>
    <p:sldLayoutId id="2147488575" r:id="rId2"/>
    <p:sldLayoutId id="2147488576" r:id="rId3"/>
    <p:sldLayoutId id="2147488577" r:id="rId4"/>
    <p:sldLayoutId id="2147488578" r:id="rId5"/>
    <p:sldLayoutId id="2147488579" r:id="rId6"/>
    <p:sldLayoutId id="2147488580" r:id="rId7"/>
    <p:sldLayoutId id="2147488581" r:id="rId8"/>
    <p:sldLayoutId id="2147488582" r:id="rId9"/>
    <p:sldLayoutId id="2147488583" r:id="rId10"/>
    <p:sldLayoutId id="21474885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8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DDDC47BE-B189-4ADE-9357-88DA3DECA37E}" type="slidenum">
              <a:rPr lang="pl-PL" sz="1200" b="1" smtClean="0">
                <a:solidFill>
                  <a:srgbClr val="00689E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00689E"/>
              </a:solidFill>
              <a:latin typeface="Arial" charset="0"/>
            </a:endParaRPr>
          </a:p>
        </p:txBody>
      </p:sp>
      <p:sp>
        <p:nvSpPr>
          <p:cNvPr id="3379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3797" name="Picture 9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0" descr="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1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85" r:id="rId1"/>
    <p:sldLayoutId id="2147488586" r:id="rId2"/>
    <p:sldLayoutId id="2147488587" r:id="rId3"/>
    <p:sldLayoutId id="2147488588" r:id="rId4"/>
    <p:sldLayoutId id="2147488589" r:id="rId5"/>
    <p:sldLayoutId id="2147488590" r:id="rId6"/>
    <p:sldLayoutId id="2147488591" r:id="rId7"/>
    <p:sldLayoutId id="2147488592" r:id="rId8"/>
    <p:sldLayoutId id="2147488593" r:id="rId9"/>
    <p:sldLayoutId id="2147488594" r:id="rId10"/>
    <p:sldLayoutId id="21474885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0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136EEF6B-7CFE-4E83-9E45-E5B890BF87DD}" type="slidenum">
              <a:rPr lang="pl-PL" sz="1200" b="1" smtClean="0">
                <a:solidFill>
                  <a:srgbClr val="155193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155193"/>
              </a:solidFill>
              <a:latin typeface="Arial" charset="0"/>
            </a:endParaRPr>
          </a:p>
        </p:txBody>
      </p:sp>
      <p:sp>
        <p:nvSpPr>
          <p:cNvPr id="3482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4821" name="Picture 11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2" descr="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13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596" r:id="rId1"/>
    <p:sldLayoutId id="2147488597" r:id="rId2"/>
    <p:sldLayoutId id="2147488598" r:id="rId3"/>
    <p:sldLayoutId id="2147488599" r:id="rId4"/>
    <p:sldLayoutId id="2147488600" r:id="rId5"/>
    <p:sldLayoutId id="2147488601" r:id="rId6"/>
    <p:sldLayoutId id="2147488602" r:id="rId7"/>
    <p:sldLayoutId id="2147488603" r:id="rId8"/>
    <p:sldLayoutId id="2147488604" r:id="rId9"/>
    <p:sldLayoutId id="2147488605" r:id="rId10"/>
    <p:sldLayoutId id="21474886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9" descr="C:\Users\Monika\Desktop\dane\Pisma i wizytówki\Prezentacje\Biuro Zamówień Publicznych\4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0" descr="C:\Users\Monika\Desktop\dane\Pisma i wizytówki\Prezentacje\Biuro Zamówień Publicznych\6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1536700"/>
            <a:ext cx="8247062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C6588D3F-E1AD-413C-B87D-3CCCE5AFD13F}" type="slidenum">
              <a:rPr lang="pl-PL" sz="1200" b="1" smtClean="0">
                <a:solidFill>
                  <a:srgbClr val="00AEEF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00AEEF"/>
              </a:solidFill>
            </a:endParaRPr>
          </a:p>
        </p:txBody>
      </p:sp>
      <p:pic>
        <p:nvPicPr>
          <p:cNvPr id="35845" name="Picture 8" descr="C:\Users\Monika\Desktop\dane\Pisma i wizytówki\Prezentacje\Biuro Zamówień Publicznych\2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15" r="-50015"/>
          <a:stretch>
            <a:fillRect/>
          </a:stretch>
        </p:blipFill>
        <p:spPr bwMode="auto">
          <a:xfrm>
            <a:off x="1011238" y="5911850"/>
            <a:ext cx="603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0" descr="C:\Users\Monika\Desktop\dane\Pisma i wizytówki\Prezentacje\Biuro Zamówień Publicznych\6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15" b="-50015"/>
          <a:stretch>
            <a:fillRect/>
          </a:stretch>
        </p:blipFill>
        <p:spPr bwMode="auto">
          <a:xfrm>
            <a:off x="417513" y="5846763"/>
            <a:ext cx="8247062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07" r:id="rId1"/>
    <p:sldLayoutId id="2147488608" r:id="rId2"/>
    <p:sldLayoutId id="2147488609" r:id="rId3"/>
    <p:sldLayoutId id="2147488610" r:id="rId4"/>
    <p:sldLayoutId id="2147488611" r:id="rId5"/>
    <p:sldLayoutId id="2147488612" r:id="rId6"/>
    <p:sldLayoutId id="2147488613" r:id="rId7"/>
    <p:sldLayoutId id="2147488614" r:id="rId8"/>
    <p:sldLayoutId id="2147488615" r:id="rId9"/>
    <p:sldLayoutId id="2147488616" r:id="rId10"/>
    <p:sldLayoutId id="21474886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8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74AF63DD-D131-4CF3-8FF1-1F2512225EB4}" type="slidenum">
              <a:rPr lang="pl-PL" sz="1200" b="1" smtClean="0">
                <a:solidFill>
                  <a:srgbClr val="0F0102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0F0102"/>
              </a:solidFill>
              <a:latin typeface="Arial" charset="0"/>
            </a:endParaRPr>
          </a:p>
        </p:txBody>
      </p:sp>
      <p:sp>
        <p:nvSpPr>
          <p:cNvPr id="3686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6869" name="Picture 9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10" descr="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11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76925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18" r:id="rId1"/>
    <p:sldLayoutId id="2147488619" r:id="rId2"/>
    <p:sldLayoutId id="2147488620" r:id="rId3"/>
    <p:sldLayoutId id="2147488621" r:id="rId4"/>
    <p:sldLayoutId id="2147488622" r:id="rId5"/>
    <p:sldLayoutId id="2147488623" r:id="rId6"/>
    <p:sldLayoutId id="2147488624" r:id="rId7"/>
    <p:sldLayoutId id="2147488625" r:id="rId8"/>
    <p:sldLayoutId id="2147488626" r:id="rId9"/>
    <p:sldLayoutId id="2147488627" r:id="rId10"/>
    <p:sldLayoutId id="21474886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" descr="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6538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482600" y="5989638"/>
            <a:ext cx="5127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fld id="{486D18A3-1316-4A99-8E7C-AE6A48BBEAF5}" type="slidenum">
              <a:rPr lang="pl-PL" sz="1200" b="1" smtClean="0">
                <a:solidFill>
                  <a:srgbClr val="4D4D4D"/>
                </a:solidFill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pl-PL" sz="1200" b="1" dirty="0" smtClean="0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3789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7893" name="Picture 8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19250"/>
            <a:ext cx="8247063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9" descr="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5911850"/>
            <a:ext cx="301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11" descr="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865813"/>
            <a:ext cx="8247063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29" r:id="rId1"/>
    <p:sldLayoutId id="2147488630" r:id="rId2"/>
    <p:sldLayoutId id="2147488631" r:id="rId3"/>
    <p:sldLayoutId id="2147488632" r:id="rId4"/>
    <p:sldLayoutId id="2147488633" r:id="rId5"/>
    <p:sldLayoutId id="2147488634" r:id="rId6"/>
    <p:sldLayoutId id="2147488635" r:id="rId7"/>
    <p:sldLayoutId id="2147488636" r:id="rId8"/>
    <p:sldLayoutId id="2147488637" r:id="rId9"/>
    <p:sldLayoutId id="2147488638" r:id="rId10"/>
    <p:sldLayoutId id="21474886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ramka_slajd z piktogramami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8916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40" r:id="rId1"/>
    <p:sldLayoutId id="2147488641" r:id="rId2"/>
    <p:sldLayoutId id="2147488642" r:id="rId3"/>
    <p:sldLayoutId id="2147488643" r:id="rId4"/>
    <p:sldLayoutId id="2147488644" r:id="rId5"/>
    <p:sldLayoutId id="2147488645" r:id="rId6"/>
    <p:sldLayoutId id="2147488646" r:id="rId7"/>
    <p:sldLayoutId id="2147488647" r:id="rId8"/>
    <p:sldLayoutId id="2147488648" r:id="rId9"/>
    <p:sldLayoutId id="2147488649" r:id="rId10"/>
    <p:sldLayoutId id="2147488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39939" name="Picture 2" descr="C:\Users\Monika\Desktop\dane\Pisma i wizytówki\Prezentacje\Biuro Audytu Wewnętrznego\4biał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51" r:id="rId1"/>
    <p:sldLayoutId id="2147488652" r:id="rId2"/>
    <p:sldLayoutId id="2147488653" r:id="rId3"/>
    <p:sldLayoutId id="2147488654" r:id="rId4"/>
    <p:sldLayoutId id="2147488655" r:id="rId5"/>
    <p:sldLayoutId id="2147488656" r:id="rId6"/>
    <p:sldLayoutId id="2147488657" r:id="rId7"/>
    <p:sldLayoutId id="2147488658" r:id="rId8"/>
    <p:sldLayoutId id="2147488659" r:id="rId9"/>
    <p:sldLayoutId id="2147488660" r:id="rId10"/>
    <p:sldLayoutId id="21474886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8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4099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386" r:id="rId1"/>
    <p:sldLayoutId id="2147488387" r:id="rId2"/>
    <p:sldLayoutId id="2147488388" r:id="rId3"/>
    <p:sldLayoutId id="2147488389" r:id="rId4"/>
    <p:sldLayoutId id="2147488390" r:id="rId5"/>
    <p:sldLayoutId id="2147488391" r:id="rId6"/>
    <p:sldLayoutId id="2147488392" r:id="rId7"/>
    <p:sldLayoutId id="2147488393" r:id="rId8"/>
    <p:sldLayoutId id="2147488394" r:id="rId9"/>
    <p:sldLayoutId id="2147488395" r:id="rId10"/>
    <p:sldLayoutId id="21474883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ramka_slajd z piktogramami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40964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62" r:id="rId1"/>
    <p:sldLayoutId id="2147488663" r:id="rId2"/>
    <p:sldLayoutId id="2147488664" r:id="rId3"/>
    <p:sldLayoutId id="2147488665" r:id="rId4"/>
    <p:sldLayoutId id="2147488666" r:id="rId5"/>
    <p:sldLayoutId id="2147488667" r:id="rId6"/>
    <p:sldLayoutId id="2147488668" r:id="rId7"/>
    <p:sldLayoutId id="2147488669" r:id="rId8"/>
    <p:sldLayoutId id="2147488670" r:id="rId9"/>
    <p:sldLayoutId id="2147488671" r:id="rId10"/>
    <p:sldLayoutId id="2147488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41987" name="Picture 2" descr="C:\Users\Monika\Desktop\dane\Pisma i wizytówki\Prezentacje\Biuro Audytu Wewnętrznego\4biał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673" r:id="rId1"/>
    <p:sldLayoutId id="2147488674" r:id="rId2"/>
    <p:sldLayoutId id="2147488675" r:id="rId3"/>
    <p:sldLayoutId id="2147488676" r:id="rId4"/>
    <p:sldLayoutId id="2147488677" r:id="rId5"/>
    <p:sldLayoutId id="2147488678" r:id="rId6"/>
    <p:sldLayoutId id="2147488679" r:id="rId7"/>
    <p:sldLayoutId id="2147488680" r:id="rId8"/>
    <p:sldLayoutId id="2147488681" r:id="rId9"/>
    <p:sldLayoutId id="2147488682" r:id="rId10"/>
    <p:sldLayoutId id="2147488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8684" r:id="rId1"/>
    <p:sldLayoutId id="2147488685" r:id="rId2"/>
    <p:sldLayoutId id="2147488686" r:id="rId3"/>
    <p:sldLayoutId id="2147488687" r:id="rId4"/>
    <p:sldLayoutId id="2147488688" r:id="rId5"/>
    <p:sldLayoutId id="2147488689" r:id="rId6"/>
    <p:sldLayoutId id="2147488690" r:id="rId7"/>
    <p:sldLayoutId id="2147488691" r:id="rId8"/>
    <p:sldLayoutId id="2147488692" r:id="rId9"/>
    <p:sldLayoutId id="2147488693" r:id="rId10"/>
    <p:sldLayoutId id="2147488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70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702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8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5123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397" r:id="rId1"/>
    <p:sldLayoutId id="2147488398" r:id="rId2"/>
    <p:sldLayoutId id="2147488399" r:id="rId3"/>
    <p:sldLayoutId id="2147488400" r:id="rId4"/>
    <p:sldLayoutId id="2147488401" r:id="rId5"/>
    <p:sldLayoutId id="2147488402" r:id="rId6"/>
    <p:sldLayoutId id="2147488403" r:id="rId7"/>
    <p:sldLayoutId id="2147488404" r:id="rId8"/>
    <p:sldLayoutId id="2147488405" r:id="rId9"/>
    <p:sldLayoutId id="2147488406" r:id="rId10"/>
    <p:sldLayoutId id="21474884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4E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6147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08" r:id="rId1"/>
    <p:sldLayoutId id="2147488409" r:id="rId2"/>
    <p:sldLayoutId id="2147488410" r:id="rId3"/>
    <p:sldLayoutId id="2147488411" r:id="rId4"/>
    <p:sldLayoutId id="2147488412" r:id="rId5"/>
    <p:sldLayoutId id="2147488413" r:id="rId6"/>
    <p:sldLayoutId id="2147488414" r:id="rId7"/>
    <p:sldLayoutId id="2147488415" r:id="rId8"/>
    <p:sldLayoutId id="2147488416" r:id="rId9"/>
    <p:sldLayoutId id="2147488417" r:id="rId10"/>
    <p:sldLayoutId id="21474884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4E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7171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19" r:id="rId1"/>
    <p:sldLayoutId id="2147488420" r:id="rId2"/>
    <p:sldLayoutId id="2147488421" r:id="rId3"/>
    <p:sldLayoutId id="2147488422" r:id="rId4"/>
    <p:sldLayoutId id="2147488423" r:id="rId5"/>
    <p:sldLayoutId id="2147488424" r:id="rId6"/>
    <p:sldLayoutId id="2147488425" r:id="rId7"/>
    <p:sldLayoutId id="2147488426" r:id="rId8"/>
    <p:sldLayoutId id="2147488427" r:id="rId9"/>
    <p:sldLayoutId id="2147488428" r:id="rId10"/>
    <p:sldLayoutId id="21474884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75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8195" name="Picture 5" descr="ramka_slajd z piktogramami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0025"/>
            <a:ext cx="8594725" cy="634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30" r:id="rId1"/>
    <p:sldLayoutId id="2147488431" r:id="rId2"/>
    <p:sldLayoutId id="2147488432" r:id="rId3"/>
    <p:sldLayoutId id="2147488433" r:id="rId4"/>
    <p:sldLayoutId id="2147488434" r:id="rId5"/>
    <p:sldLayoutId id="2147488435" r:id="rId6"/>
    <p:sldLayoutId id="2147488436" r:id="rId7"/>
    <p:sldLayoutId id="2147488437" r:id="rId8"/>
    <p:sldLayoutId id="2147488438" r:id="rId9"/>
    <p:sldLayoutId id="2147488439" r:id="rId10"/>
    <p:sldLayoutId id="21474884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75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1042988" y="2133600"/>
            <a:ext cx="7058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pic>
        <p:nvPicPr>
          <p:cNvPr id="9219" name="Picture 2" descr="C:\Users\Monika\Desktop\dane\Pisma i wizytówki\Prezentacje\Biuro Audytu Wewnętrznego\4białe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38125"/>
            <a:ext cx="85947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441" r:id="rId1"/>
    <p:sldLayoutId id="2147488442" r:id="rId2"/>
    <p:sldLayoutId id="2147488443" r:id="rId3"/>
    <p:sldLayoutId id="2147488444" r:id="rId4"/>
    <p:sldLayoutId id="2147488445" r:id="rId5"/>
    <p:sldLayoutId id="2147488446" r:id="rId6"/>
    <p:sldLayoutId id="2147488447" r:id="rId7"/>
    <p:sldLayoutId id="2147488448" r:id="rId8"/>
    <p:sldLayoutId id="2147488449" r:id="rId9"/>
    <p:sldLayoutId id="2147488450" r:id="rId10"/>
    <p:sldLayoutId id="21474884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0.xml"/><Relationship Id="rId4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1.xml"/><Relationship Id="rId4" Type="http://schemas.openxmlformats.org/officeDocument/2006/relationships/image" Target="../media/image5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3.xml"/><Relationship Id="rId4" Type="http://schemas.openxmlformats.org/officeDocument/2006/relationships/image" Target="../media/image5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4.xml"/><Relationship Id="rId4" Type="http://schemas.openxmlformats.org/officeDocument/2006/relationships/image" Target="../media/image5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9.png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0.emf"/><Relationship Id="rId9" Type="http://schemas.microsoft.com/office/2007/relationships/diagramDrawing" Target="../diagrams/drawin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7.xml"/><Relationship Id="rId4" Type="http://schemas.openxmlformats.org/officeDocument/2006/relationships/image" Target="../media/image5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19.xml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.xml"/><Relationship Id="rId4" Type="http://schemas.openxmlformats.org/officeDocument/2006/relationships/image" Target="../media/image50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0.xml"/><Relationship Id="rId5" Type="http://schemas.openxmlformats.org/officeDocument/2006/relationships/image" Target="../media/image52.png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1.xml"/><Relationship Id="rId4" Type="http://schemas.openxmlformats.org/officeDocument/2006/relationships/image" Target="../media/image5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3.xml"/><Relationship Id="rId4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4.xml"/><Relationship Id="rId4" Type="http://schemas.openxmlformats.org/officeDocument/2006/relationships/image" Target="../media/image5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5.xml"/><Relationship Id="rId4" Type="http://schemas.openxmlformats.org/officeDocument/2006/relationships/image" Target="../media/image5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6.xml"/><Relationship Id="rId4" Type="http://schemas.openxmlformats.org/officeDocument/2006/relationships/image" Target="../media/image5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7.xml"/><Relationship Id="rId4" Type="http://schemas.openxmlformats.org/officeDocument/2006/relationships/image" Target="../media/image5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8.xml"/><Relationship Id="rId4" Type="http://schemas.openxmlformats.org/officeDocument/2006/relationships/image" Target="../media/image5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29.xml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.xml"/><Relationship Id="rId4" Type="http://schemas.openxmlformats.org/officeDocument/2006/relationships/image" Target="../media/image50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0.xml"/><Relationship Id="rId4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1.xml"/><Relationship Id="rId4" Type="http://schemas.openxmlformats.org/officeDocument/2006/relationships/image" Target="../media/image5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3.xml"/><Relationship Id="rId4" Type="http://schemas.openxmlformats.org/officeDocument/2006/relationships/image" Target="../media/image5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4.xml"/><Relationship Id="rId4" Type="http://schemas.openxmlformats.org/officeDocument/2006/relationships/image" Target="../media/image5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5.xml"/><Relationship Id="rId4" Type="http://schemas.openxmlformats.org/officeDocument/2006/relationships/image" Target="../media/image5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6.xml"/><Relationship Id="rId4" Type="http://schemas.openxmlformats.org/officeDocument/2006/relationships/image" Target="../media/image5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7.xml"/><Relationship Id="rId4" Type="http://schemas.openxmlformats.org/officeDocument/2006/relationships/image" Target="../media/image5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38.xml"/><Relationship Id="rId4" Type="http://schemas.openxmlformats.org/officeDocument/2006/relationships/image" Target="../media/image5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4.xml"/><Relationship Id="rId4" Type="http://schemas.openxmlformats.org/officeDocument/2006/relationships/image" Target="../media/image50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40.xml"/><Relationship Id="rId4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41.xml"/><Relationship Id="rId4" Type="http://schemas.openxmlformats.org/officeDocument/2006/relationships/image" Target="../media/image5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42.xml"/><Relationship Id="rId4" Type="http://schemas.openxmlformats.org/officeDocument/2006/relationships/image" Target="../media/image5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5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7.xml"/><Relationship Id="rId4" Type="http://schemas.openxmlformats.org/officeDocument/2006/relationships/image" Target="../media/image5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01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11.xml"/><Relationship Id="rId1" Type="http://schemas.openxmlformats.org/officeDocument/2006/relationships/tags" Target="../tags/tag9.xml"/><Relationship Id="rId4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67544" y="404664"/>
            <a:ext cx="813690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pl-PL" sz="3200" b="1" dirty="0" smtClean="0">
                <a:solidFill>
                  <a:srgbClr val="FFFFFF"/>
                </a:solidFill>
              </a:rPr>
              <a:t> </a:t>
            </a:r>
            <a:br>
              <a:rPr lang="pl-PL" sz="3200" b="1" dirty="0" smtClean="0">
                <a:solidFill>
                  <a:srgbClr val="FFFFFF"/>
                </a:solidFill>
              </a:rPr>
            </a:br>
            <a:r>
              <a:rPr lang="pl-PL" sz="3200" b="1" dirty="0" smtClean="0">
                <a:solidFill>
                  <a:srgbClr val="FFFFFF"/>
                </a:solidFill>
              </a:rPr>
              <a:t>Zasady Funkcjonowania </a:t>
            </a:r>
            <a:br>
              <a:rPr lang="pl-PL" sz="3200" b="1" dirty="0" smtClean="0">
                <a:solidFill>
                  <a:srgbClr val="FFFFFF"/>
                </a:solidFill>
              </a:rPr>
            </a:br>
            <a:r>
              <a:rPr lang="pl-PL" sz="3200" b="1" dirty="0" smtClean="0">
                <a:solidFill>
                  <a:srgbClr val="FFFFFF"/>
                </a:solidFill>
              </a:rPr>
              <a:t>Krajowej </a:t>
            </a:r>
            <a:r>
              <a:rPr lang="pl-PL" sz="3200" b="1" dirty="0">
                <a:solidFill>
                  <a:srgbClr val="FFFFFF"/>
                </a:solidFill>
              </a:rPr>
              <a:t>Sieci Obszarów Wiejskich </a:t>
            </a:r>
            <a:r>
              <a:rPr lang="pl-PL" sz="3200" b="1" dirty="0" smtClean="0">
                <a:solidFill>
                  <a:srgbClr val="FFFFFF"/>
                </a:solidFill>
              </a:rPr>
              <a:t/>
            </a:r>
            <a:br>
              <a:rPr lang="pl-PL" sz="3200" b="1" dirty="0" smtClean="0">
                <a:solidFill>
                  <a:srgbClr val="FFFFFF"/>
                </a:solidFill>
              </a:rPr>
            </a:br>
            <a:r>
              <a:rPr lang="pl-PL" sz="3200" b="1" dirty="0" smtClean="0">
                <a:solidFill>
                  <a:srgbClr val="FFFFFF"/>
                </a:solidFill>
              </a:rPr>
              <a:t>w ramach PROW 2014–2020 </a:t>
            </a:r>
            <a:endParaRPr lang="pl-PL" sz="3200" b="1" dirty="0" smtClean="0">
              <a:solidFill>
                <a:srgbClr val="FFFFFF"/>
              </a:solidFill>
            </a:endParaRPr>
          </a:p>
          <a:p>
            <a:pPr lvl="0" algn="ctr">
              <a:spcAft>
                <a:spcPts val="1200"/>
              </a:spcAft>
            </a:pPr>
            <a:endParaRPr kumimoji="0" lang="pl-PL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ctr">
              <a:spcAft>
                <a:spcPts val="1200"/>
              </a:spcAft>
            </a:pPr>
            <a:endParaRPr lang="pl-PL" sz="3200" b="1" dirty="0" smtClean="0">
              <a:solidFill>
                <a:srgbClr val="FFFFFF"/>
              </a:solidFill>
            </a:endParaRPr>
          </a:p>
          <a:p>
            <a:pPr lvl="0">
              <a:spcAft>
                <a:spcPts val="1200"/>
              </a:spcAft>
            </a:pPr>
            <a:endParaRPr lang="pl-PL" dirty="0" smtClean="0">
              <a:solidFill>
                <a:srgbClr val="FFFFFF"/>
              </a:solidFill>
            </a:endParaRPr>
          </a:p>
          <a:p>
            <a:pPr lvl="0">
              <a:spcAft>
                <a:spcPts val="1200"/>
              </a:spcAft>
            </a:pPr>
            <a:endParaRPr lang="pl-PL" dirty="0">
              <a:solidFill>
                <a:srgbClr val="FFFFFF"/>
              </a:solidFill>
            </a:endParaRPr>
          </a:p>
          <a:p>
            <a:pPr lvl="0">
              <a:spcAft>
                <a:spcPts val="1200"/>
              </a:spcAft>
            </a:pPr>
            <a:r>
              <a:rPr lang="pl-PL" dirty="0" smtClean="0">
                <a:solidFill>
                  <a:srgbClr val="FFFFFF"/>
                </a:solidFill>
              </a:rPr>
              <a:t/>
            </a:r>
            <a:br>
              <a:rPr lang="pl-PL" dirty="0" smtClean="0">
                <a:solidFill>
                  <a:srgbClr val="FFFFFF"/>
                </a:solidFill>
              </a:rPr>
            </a:br>
            <a:r>
              <a:rPr lang="pl-PL" dirty="0" smtClean="0">
                <a:solidFill>
                  <a:srgbClr val="FFFFFF"/>
                </a:solidFill>
              </a:rPr>
              <a:t>Smardzewice</a:t>
            </a:r>
            <a:r>
              <a:rPr kumimoji="0" lang="pl-PL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7 grudnia</a:t>
            </a:r>
            <a:r>
              <a:rPr kumimoji="0" lang="pl-PL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pl-PL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pl-PL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2017 r.</a:t>
            </a:r>
            <a:endParaRPr kumimoji="0" lang="pl-PL" sz="105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4249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300069" y="476672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/>
              <a:t>W związku z ogłoszonym konkursem nr 1/2017 Jednostka Regionalna KSOW WŁ zorganizowała dla partnerów i osób zainteresowanych rozwojem obszarów wiejskich warsztaty w dniu 6 lutego 2017 r.  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Koniecznym </a:t>
            </a:r>
            <a:r>
              <a:rPr lang="pl-PL" dirty="0"/>
              <a:t>było zapoznanie </a:t>
            </a:r>
            <a:r>
              <a:rPr lang="pl-PL" dirty="0" smtClean="0"/>
              <a:t>Partnerów ze zmianami, </a:t>
            </a:r>
            <a:r>
              <a:rPr lang="pl-PL" dirty="0"/>
              <a:t>obowiązującymi regulacjami i aktami prawnymi. Podczas szkolenia omówione </a:t>
            </a:r>
            <a:r>
              <a:rPr lang="pl-PL" dirty="0" smtClean="0"/>
              <a:t>zostały: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zasady </a:t>
            </a:r>
            <a:r>
              <a:rPr lang="pl-PL" dirty="0"/>
              <a:t>wyboru operacji w roku 2017 w ramach PO KSOW </a:t>
            </a:r>
            <a:r>
              <a:rPr lang="pl-PL" dirty="0" smtClean="0"/>
              <a:t>na </a:t>
            </a:r>
            <a:r>
              <a:rPr lang="pl-PL" dirty="0"/>
              <a:t>lata </a:t>
            </a:r>
            <a:r>
              <a:rPr lang="pl-PL" dirty="0" smtClean="0"/>
              <a:t>2016–2017</a:t>
            </a:r>
            <a:r>
              <a:rPr lang="pl-PL" dirty="0"/>
              <a:t>, </a:t>
            </a:r>
            <a:endParaRPr lang="pl-PL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wzory </a:t>
            </a:r>
            <a:r>
              <a:rPr lang="pl-PL" dirty="0"/>
              <a:t>dokumentów przygotowanych w ramach </a:t>
            </a:r>
            <a:r>
              <a:rPr lang="pl-PL" dirty="0" smtClean="0"/>
              <a:t>konkursu,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ścieżka </a:t>
            </a:r>
            <a:r>
              <a:rPr lang="pl-PL" dirty="0"/>
              <a:t>realizacji operacji w ramach </a:t>
            </a:r>
            <a:r>
              <a:rPr lang="pl-PL" dirty="0" smtClean="0"/>
              <a:t>KSOW,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zasady </a:t>
            </a:r>
            <a:r>
              <a:rPr lang="pl-PL" dirty="0"/>
              <a:t>konkurencyjności przy realizacji operacji finansowanych z pomocy technicznej PROW </a:t>
            </a:r>
            <a:r>
              <a:rPr lang="pl-PL" dirty="0" smtClean="0"/>
              <a:t>2014–2020. </a:t>
            </a:r>
            <a:endParaRPr lang="pl-PL" dirty="0"/>
          </a:p>
          <a:p>
            <a:pPr algn="just"/>
            <a:endParaRPr lang="pl-PL" dirty="0" smtClean="0"/>
          </a:p>
          <a:p>
            <a:endParaRPr lang="pl-PL" dirty="0" smtClean="0"/>
          </a:p>
        </p:txBody>
      </p:sp>
      <p:sp>
        <p:nvSpPr>
          <p:cNvPr id="6" name="pole tekstowe 5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25319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39552" y="548720"/>
            <a:ext cx="820891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/>
              <a:t>Obszar objęty </a:t>
            </a:r>
            <a:r>
              <a:rPr lang="pl-PL" sz="2000" b="1" dirty="0" smtClean="0"/>
              <a:t>konkursem:</a:t>
            </a:r>
            <a:endParaRPr lang="pl-PL" sz="2000" b="1" dirty="0"/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Do </a:t>
            </a:r>
            <a:r>
              <a:rPr lang="pl-PL" dirty="0"/>
              <a:t>urzędów marszałkowskich </a:t>
            </a:r>
            <a:r>
              <a:rPr lang="pl-PL" dirty="0" smtClean="0"/>
              <a:t>składane </a:t>
            </a:r>
            <a:r>
              <a:rPr lang="pl-PL" dirty="0"/>
              <a:t>są wnioski o wybór operacji obejmujących obszar </a:t>
            </a:r>
            <a:r>
              <a:rPr lang="pl-PL" b="1" dirty="0"/>
              <a:t>wyłącznie jednego województwa</a:t>
            </a:r>
            <a:r>
              <a:rPr lang="pl-PL" dirty="0" smtClean="0"/>
              <a:t>.</a:t>
            </a:r>
          </a:p>
          <a:p>
            <a:pPr algn="just"/>
            <a:endParaRPr lang="pl-PL" b="1" u="sng" dirty="0" smtClean="0"/>
          </a:p>
          <a:p>
            <a:pPr algn="just"/>
            <a:r>
              <a:rPr lang="pl-PL" sz="2000" b="1" dirty="0" smtClean="0"/>
              <a:t>Termin </a:t>
            </a:r>
            <a:r>
              <a:rPr lang="pl-PL" sz="2000" b="1" dirty="0"/>
              <a:t>zakończenia realizacji operacji wybranych w ramach </a:t>
            </a:r>
            <a:r>
              <a:rPr lang="pl-PL" sz="2000" b="1" dirty="0" smtClean="0"/>
              <a:t>konkursu:</a:t>
            </a:r>
            <a:endParaRPr lang="pl-PL" sz="2000" dirty="0"/>
          </a:p>
          <a:p>
            <a:pPr algn="just"/>
            <a:endParaRPr lang="pl-PL" dirty="0"/>
          </a:p>
          <a:p>
            <a:pPr algn="just"/>
            <a:r>
              <a:rPr lang="pl-PL" b="1" dirty="0"/>
              <a:t>15 listopada 2017 r. </a:t>
            </a:r>
            <a:r>
              <a:rPr lang="pl-PL" dirty="0"/>
              <a:t>– w przypadku operacji objętych wnioskami składanymi do urzędów marszałkowskich.</a:t>
            </a:r>
          </a:p>
          <a:p>
            <a:pPr algn="just"/>
            <a:endParaRPr lang="pl-PL" dirty="0" smtClean="0"/>
          </a:p>
          <a:p>
            <a:pPr algn="just"/>
            <a:endParaRPr lang="pl-PL" dirty="0" smtClean="0"/>
          </a:p>
          <a:p>
            <a:pPr algn="just">
              <a:spcAft>
                <a:spcPts val="1200"/>
              </a:spcAft>
            </a:pPr>
            <a:r>
              <a:rPr lang="pl-PL" dirty="0"/>
              <a:t>Konkurs dotyczył operacji, których zakres tematyczny mieści się w zakresie jednego z siedmiu działań określonych w planie działania KSOW na lata 2014–2020. </a:t>
            </a:r>
          </a:p>
          <a:p>
            <a:pPr algn="just">
              <a:spcAft>
                <a:spcPts val="1200"/>
              </a:spcAft>
            </a:pPr>
            <a:r>
              <a:rPr lang="pl-PL" dirty="0" smtClean="0"/>
              <a:t>Do </a:t>
            </a:r>
            <a:r>
              <a:rPr lang="pl-PL" dirty="0"/>
              <a:t>każdego z działań przypisane były cele KSOW, których zrealizowania podejmuje się Partner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467544" y="3219941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/>
            </a:r>
            <a:br>
              <a:rPr lang="pl-PL" b="1" dirty="0" smtClean="0"/>
            </a:br>
            <a:endParaRPr lang="pl-PL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728110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403648" y="764704"/>
            <a:ext cx="57606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Limity środków przewidzianych na realizację operacji w ramach konkursu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03820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39552" y="620688"/>
            <a:ext cx="8064896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b="1" u="sng" dirty="0" smtClean="0"/>
          </a:p>
          <a:p>
            <a:endParaRPr lang="pl-PL" b="1" u="sng" dirty="0"/>
          </a:p>
          <a:p>
            <a:pPr algn="just"/>
            <a:r>
              <a:rPr lang="pl-PL" dirty="0" smtClean="0"/>
              <a:t>Limit </a:t>
            </a:r>
            <a:r>
              <a:rPr lang="pl-PL" dirty="0"/>
              <a:t>środków przewidzianych w ramach konkursu na realizację operacji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2017 r. w całym kraju wynosi </a:t>
            </a:r>
            <a:r>
              <a:rPr lang="pl-PL" b="1" dirty="0"/>
              <a:t>18 791 915,17 zł </a:t>
            </a:r>
            <a:r>
              <a:rPr lang="pl-PL" dirty="0"/>
              <a:t>i został podzielony pomiędzy jednostki, do których należy składać wnioski o wybór </a:t>
            </a:r>
            <a:r>
              <a:rPr lang="pl-PL" dirty="0" smtClean="0"/>
              <a:t>operacji </a:t>
            </a:r>
            <a:r>
              <a:rPr lang="pl-PL" dirty="0"/>
              <a:t>oraz na działania planu działania, w zakresie których należy składać te wnioski. </a:t>
            </a:r>
          </a:p>
          <a:p>
            <a:endParaRPr lang="pl-PL" dirty="0"/>
          </a:p>
          <a:p>
            <a:endParaRPr lang="pl-PL" dirty="0"/>
          </a:p>
          <a:p>
            <a:pPr algn="ctr">
              <a:spcAft>
                <a:spcPts val="600"/>
              </a:spcAft>
            </a:pPr>
            <a:r>
              <a:rPr lang="pl-PL" b="1" dirty="0"/>
              <a:t>Limit </a:t>
            </a:r>
            <a:r>
              <a:rPr lang="pl-PL" b="1" dirty="0" smtClean="0"/>
              <a:t>środków dla samorządu województwa łódzkiego wynosi:</a:t>
            </a:r>
          </a:p>
          <a:p>
            <a:pPr algn="ctr">
              <a:spcAft>
                <a:spcPts val="600"/>
              </a:spcAft>
            </a:pP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720 000,00 zł </a:t>
            </a:r>
            <a:endParaRPr lang="pl-PL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648027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230605"/>
              </p:ext>
            </p:extLst>
          </p:nvPr>
        </p:nvGraphicFramePr>
        <p:xfrm>
          <a:off x="755577" y="764704"/>
          <a:ext cx="7632847" cy="4581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791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14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31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Nr </a:t>
                      </a: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działania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Nazwa działania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Urząd Marszałkowski Województwa Łódzkiego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0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Szkolenia i działania na rzecz tworzenia sieci kontaktów dla Lokalnych Grup Działania (LGD), w tym zapewnianie pomocy technicznej w zakresie współpracy międzyterytorialnej i międzynarodowej.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69 000,00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67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Ułatwianie wymiany wiedzy pomiędzy podmiotami uczestniczącymi w rozwoju obszarów wiejskich oraz wymiana i rozpowszechnianie rezultatów działań na rzecz tego rozwoju.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60 000,00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3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Promocja współpracy w sektorze rolnym i realizacji przez rolników wspólnych inwestycji.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109 000,00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Organizacja i udział w targach, wystawach tematycznych na rzecz prezentacji osiągnięć i promocji polskiej wsi w kraju i za granicą.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250 000,00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89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Aktywizacja mieszkańców wsi na rzecz podejmowania inicjatyw służących włączeniu społecznemu, w szczególności osób starszych, młodzieży, niepełnosprawnych, mniejszości narodowych i innych osób wykluczonych społecznie. 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152 000,00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Identyfikacja, gromadzenie i upowszechnianie dobrych praktyk mających wpływ na rozwój obszarów wiejskich.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30 000,00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Promocja zrównoważonego rozwoju obszarów wiejskich.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50 000,00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079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SUMA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720 000,00</a:t>
                      </a:r>
                      <a:endParaRPr lang="pl-PL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2134671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980728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pl-PL" sz="4800" b="1" dirty="0">
                <a:solidFill>
                  <a:srgbClr val="FFFFFF"/>
                </a:solidFill>
              </a:rPr>
              <a:t>Schemat postępowania od ogłoszenia o naborze do wypłaty środków</a:t>
            </a: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0976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2311411" y="6533025"/>
            <a:ext cx="44262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90025420"/>
              </p:ext>
            </p:extLst>
          </p:nvPr>
        </p:nvGraphicFramePr>
        <p:xfrm>
          <a:off x="566704" y="476672"/>
          <a:ext cx="8181759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087327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51017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07584" y="764704"/>
            <a:ext cx="7920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u="sng" dirty="0" smtClean="0"/>
              <a:t>Zasady </a:t>
            </a:r>
            <a:r>
              <a:rPr lang="pl-PL" b="1" u="sng" dirty="0"/>
              <a:t>finansowania operacji</a:t>
            </a:r>
            <a:r>
              <a:rPr lang="pl-PL" b="1" u="sng" dirty="0" smtClean="0"/>
              <a:t>:</a:t>
            </a:r>
          </a:p>
          <a:p>
            <a:endParaRPr lang="pl-PL" sz="1600" b="1" u="sng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/>
              <a:t>Operacje </a:t>
            </a:r>
            <a:r>
              <a:rPr lang="pl-PL" sz="1400" dirty="0"/>
              <a:t>wybierane są do wysokości środków przydzielonych poszczególnym jednostkom na działania zgodnie z treścią ogłoszenia o konkursie</a:t>
            </a:r>
            <a:r>
              <a:rPr lang="pl-PL" sz="14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pl-PL" sz="1400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/>
              <a:t>Rozpoczęcie </a:t>
            </a:r>
            <a:r>
              <a:rPr lang="pl-PL" sz="1400" dirty="0"/>
              <a:t>realizacji operacji nie może nastąpić wcześniej niż w dniu następującym po dniu złożenia wniosku o wybór operacji</a:t>
            </a:r>
            <a:r>
              <a:rPr lang="pl-PL" sz="14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pl-PL" sz="1400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/>
              <a:t>Koszty </a:t>
            </a:r>
            <a:r>
              <a:rPr lang="pl-PL" sz="1400" dirty="0"/>
              <a:t>są </a:t>
            </a:r>
            <a:r>
              <a:rPr lang="pl-PL" sz="1400" dirty="0" smtClean="0"/>
              <a:t>kwalifikowalne, </a:t>
            </a:r>
            <a:r>
              <a:rPr lang="pl-PL" sz="1400" dirty="0"/>
              <a:t>jeżeli są </a:t>
            </a:r>
            <a:r>
              <a:rPr lang="pl-PL" sz="1400" b="1" dirty="0"/>
              <a:t>uzasadnione</a:t>
            </a:r>
            <a:r>
              <a:rPr lang="pl-PL" sz="1400" dirty="0"/>
              <a:t> zakresem operacji i </a:t>
            </a:r>
            <a:r>
              <a:rPr lang="pl-PL" sz="1400" b="1" dirty="0"/>
              <a:t>niezbędne</a:t>
            </a:r>
            <a:r>
              <a:rPr lang="pl-PL" sz="1400" dirty="0"/>
              <a:t> do osiągnięcia jej celu oraz </a:t>
            </a:r>
            <a:r>
              <a:rPr lang="pl-PL" sz="1400" b="1" dirty="0"/>
              <a:t>racjonalne</a:t>
            </a:r>
            <a:r>
              <a:rPr lang="pl-PL" sz="14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pl-PL" sz="1400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/>
              <a:t>W </a:t>
            </a:r>
            <a:r>
              <a:rPr lang="pl-PL" sz="1400" dirty="0"/>
              <a:t>kosztach realizacji operacji nie uwzględnia się kosztów, które w trakcie oceny merytorycznej uznane zostały za </a:t>
            </a:r>
            <a:r>
              <a:rPr lang="pl-PL" sz="1400" b="1" dirty="0"/>
              <a:t>nieuzasadnione</a:t>
            </a:r>
            <a:r>
              <a:rPr lang="pl-PL" sz="1400" dirty="0"/>
              <a:t> pod względem ich zgodności z zakresem operacji, niezbędności do osiągnięcia jej celu i racjonalności, przy czym </a:t>
            </a:r>
            <a:r>
              <a:rPr lang="pl-PL" sz="1400" b="1" dirty="0"/>
              <a:t>wysokość kosztów uznanych za nieuzasadnione nie może przekroczyć</a:t>
            </a:r>
            <a:r>
              <a:rPr lang="pl-PL" sz="1400" dirty="0"/>
              <a:t> </a:t>
            </a:r>
            <a:r>
              <a:rPr lang="pl-PL" sz="1400" b="1" u="sng" dirty="0"/>
              <a:t>15% kosztów kwalifikowalnych</a:t>
            </a:r>
            <a:r>
              <a:rPr lang="pl-PL" sz="14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pl-PL" sz="1400" dirty="0"/>
          </a:p>
          <a:p>
            <a:pPr marL="342900" indent="-342900" algn="just">
              <a:buFont typeface="+mj-lt"/>
              <a:buAutoNum type="arabicPeriod"/>
            </a:pPr>
            <a:r>
              <a:rPr lang="pl-PL" sz="1400" dirty="0" smtClean="0"/>
              <a:t>Koszty </a:t>
            </a:r>
            <a:r>
              <a:rPr lang="pl-PL" sz="1400" dirty="0"/>
              <a:t>poniesione na realizację operacji są refundowane w wysokości do </a:t>
            </a:r>
            <a:r>
              <a:rPr lang="pl-PL" sz="1400" b="1" dirty="0"/>
              <a:t>100% kosztów </a:t>
            </a:r>
            <a:r>
              <a:rPr lang="pl-PL" sz="1400" b="1" dirty="0" smtClean="0"/>
              <a:t>kwalifikowalnych</a:t>
            </a:r>
            <a:r>
              <a:rPr lang="pl-PL" sz="1400" dirty="0" smtClean="0"/>
              <a:t>.</a:t>
            </a:r>
            <a:endParaRPr lang="pl-PL" sz="1400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63184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043149" y="764704"/>
            <a:ext cx="705770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pl-PL" sz="3200" b="1" dirty="0" smtClean="0">
                <a:solidFill>
                  <a:srgbClr val="FFFFFF"/>
                </a:solidFill>
              </a:rPr>
              <a:t>Zasady oceny wniosków złożonych w konkursie nr 1/2017                   dla partnerów </a:t>
            </a:r>
            <a:r>
              <a:rPr lang="pl-PL" sz="3200" b="1" dirty="0">
                <a:solidFill>
                  <a:srgbClr val="FFFFFF"/>
                </a:solidFill>
              </a:rPr>
              <a:t/>
            </a:r>
            <a:br>
              <a:rPr lang="pl-PL" sz="3200" b="1" dirty="0">
                <a:solidFill>
                  <a:srgbClr val="FFFFFF"/>
                </a:solidFill>
              </a:rPr>
            </a:br>
            <a:r>
              <a:rPr lang="pl-PL" sz="3200" b="1" dirty="0">
                <a:solidFill>
                  <a:srgbClr val="FFFFFF"/>
                </a:solidFill>
              </a:rPr>
              <a:t>Krajowej Sieci Obszarów Wiejskich </a:t>
            </a:r>
            <a:r>
              <a:rPr lang="pl-PL" sz="3200" b="1" dirty="0" smtClean="0">
                <a:solidFill>
                  <a:srgbClr val="FFFFFF"/>
                </a:solidFill>
              </a:rPr>
              <a:t>na </a:t>
            </a:r>
            <a:r>
              <a:rPr lang="pl-PL" sz="3200" b="1" dirty="0">
                <a:solidFill>
                  <a:srgbClr val="FFFFFF"/>
                </a:solidFill>
              </a:rPr>
              <a:t>wybór operacji, które będą realizowane w 2017 r. </a:t>
            </a:r>
            <a:r>
              <a:rPr lang="pl-PL" sz="3200" b="1" dirty="0" smtClean="0">
                <a:solidFill>
                  <a:srgbClr val="FFFFFF"/>
                </a:solidFill>
              </a:rPr>
              <a:t>w </a:t>
            </a:r>
            <a:r>
              <a:rPr lang="pl-PL" sz="3200" b="1" dirty="0">
                <a:solidFill>
                  <a:srgbClr val="FFFFFF"/>
                </a:solidFill>
              </a:rPr>
              <a:t>ramach dwuletniego planu operacyjnego na lata </a:t>
            </a:r>
            <a:r>
              <a:rPr lang="pl-PL" sz="3200" b="1" dirty="0" smtClean="0">
                <a:solidFill>
                  <a:srgbClr val="FFFFFF"/>
                </a:solidFill>
              </a:rPr>
              <a:t>2016–2017</a:t>
            </a:r>
            <a:endParaRPr lang="pl-PL" sz="3200" b="1" dirty="0">
              <a:solidFill>
                <a:srgbClr val="FFFFFF"/>
              </a:solidFill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7868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12278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39" y="1052736"/>
            <a:ext cx="7956202" cy="4507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rostokąt 5"/>
          <p:cNvSpPr/>
          <p:nvPr/>
        </p:nvSpPr>
        <p:spPr>
          <a:xfrm>
            <a:off x="473506" y="476672"/>
            <a:ext cx="7554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Etapy oceny wniosku o wybór operacji 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804832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88" y="146013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39552" y="450809"/>
            <a:ext cx="748883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Zadania Samorządu Województwa Łódzkiego</a:t>
            </a:r>
          </a:p>
          <a:p>
            <a:endParaRPr lang="pl-P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Zadania KSOW realizuje </a:t>
            </a:r>
            <a:r>
              <a:rPr lang="pl-PL" b="1" dirty="0" smtClean="0"/>
              <a:t>jednostka regionalna KSOW</a:t>
            </a:r>
            <a:r>
              <a:rPr lang="pl-PL" dirty="0" smtClean="0"/>
              <a:t> działająca </a:t>
            </a:r>
            <a:br>
              <a:rPr lang="pl-PL" dirty="0" smtClean="0"/>
            </a:br>
            <a:r>
              <a:rPr lang="pl-PL" dirty="0" smtClean="0"/>
              <a:t>w ramach struktury organizacyjnej Departamentu Funduszu Rozwoju Obszarów Wiejskich Urzędu Marszałkowskiego WŁ.</a:t>
            </a:r>
          </a:p>
          <a:p>
            <a:pPr algn="just"/>
            <a:endParaRPr lang="pl-P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 smtClean="0"/>
              <a:t>Do zadań JR KSOW WŁ należy m.in.: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o</a:t>
            </a:r>
            <a:r>
              <a:rPr lang="pl-PL" dirty="0" smtClean="0"/>
              <a:t>bsługa procesu aplikacji partnerów o środki na realizację projektów (wniosek o wybór operacji, weryfikacja i ocena wniosku, umowa z partnerem, wniosek o refundację);</a:t>
            </a:r>
          </a:p>
          <a:p>
            <a:pPr marL="742950" lvl="1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realizacja projektów własnych;</a:t>
            </a:r>
          </a:p>
          <a:p>
            <a:pPr marL="742950" lvl="1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ozyskanie środków z budżetu państwa na realizowane operacje na podstawie Porozumień z Wojewodą Łódzkim (w tym sprawozdawczość i rozliczenia z pobranej dotacji);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pl-PL" dirty="0" smtClean="0"/>
              <a:t>refundacja kosztów kwalifikowalnych poniesionych na realizację projektów (ARiMR – wniosek o przyznanie pomocy technicznej, umowa, wniosek o płatność).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11340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"/>
            <a:ext cx="9120574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Łącznik łamany 10"/>
          <p:cNvCxnSpPr/>
          <p:nvPr/>
        </p:nvCxnSpPr>
        <p:spPr>
          <a:xfrm rot="5400000">
            <a:off x="7167463" y="4512295"/>
            <a:ext cx="216024" cy="78358"/>
          </a:xfrm>
          <a:prstGeom prst="bentConnector3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łamany 13"/>
          <p:cNvCxnSpPr/>
          <p:nvPr/>
        </p:nvCxnSpPr>
        <p:spPr>
          <a:xfrm rot="10800000" flipV="1">
            <a:off x="4591001" y="5185861"/>
            <a:ext cx="968283" cy="72008"/>
          </a:xfrm>
          <a:prstGeom prst="bentConnector3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Prostokąt 7"/>
          <p:cNvSpPr/>
          <p:nvPr/>
        </p:nvSpPr>
        <p:spPr>
          <a:xfrm>
            <a:off x="251520" y="188640"/>
            <a:ext cx="7554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Etapy oceny wniosku o wybór operacji </a:t>
            </a:r>
            <a:r>
              <a:rPr lang="pl-PL" b="1" dirty="0" smtClean="0"/>
              <a:t>c.d.</a:t>
            </a:r>
            <a:endParaRPr lang="pl-PL" b="1" dirty="0"/>
          </a:p>
          <a:p>
            <a:endParaRPr lang="pl-PL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65649"/>
            <a:ext cx="8136904" cy="502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85646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435576" y="1182811"/>
            <a:ext cx="8240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/>
              <a:t>Negatywną oceną operacji pod względem spełnienia kryteriów wyboru operacji jest ocena, w wyniku której: </a:t>
            </a:r>
            <a:endParaRPr lang="pl-PL" b="1" dirty="0" smtClean="0"/>
          </a:p>
          <a:p>
            <a:pPr algn="just"/>
            <a:endParaRPr lang="pl-PL" b="1" u="sng" dirty="0"/>
          </a:p>
          <a:p>
            <a:pPr algn="just">
              <a:spcAft>
                <a:spcPts val="1200"/>
              </a:spcAft>
            </a:pPr>
            <a:r>
              <a:rPr lang="pl-PL" dirty="0"/>
              <a:t>1) operacja nie uzyskała wymaganej liczby punktów, na skutek czego nie może być wybrana; </a:t>
            </a:r>
          </a:p>
          <a:p>
            <a:pPr algn="just"/>
            <a:r>
              <a:rPr lang="pl-PL" dirty="0"/>
              <a:t>2) operacja uzyskała wymaganą liczbę punktów, lecz nie mieści się w limicie środków przewidzianych na realizacje operacji w ramach konkursu.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618000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115616" y="1052736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Wnioski złożone         w konkursie nr</a:t>
            </a:r>
            <a:r>
              <a:rPr kumimoji="0" lang="pl-PL" sz="48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1/2017 do Jednostki Regionalnej KSOW WŁ</a:t>
            </a:r>
            <a:endParaRPr kumimoji="0" lang="pl-PL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53952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435576" y="1700808"/>
            <a:ext cx="831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 smtClean="0"/>
              <a:t>W konkursie </a:t>
            </a:r>
            <a:r>
              <a:rPr lang="pl-PL" dirty="0"/>
              <a:t>nr 1/2017 </a:t>
            </a:r>
            <a:r>
              <a:rPr lang="pl-PL" dirty="0" smtClean="0"/>
              <a:t>dla </a:t>
            </a:r>
            <a:r>
              <a:rPr lang="pl-PL" dirty="0"/>
              <a:t>partnerów </a:t>
            </a:r>
            <a:r>
              <a:rPr lang="pl-PL" dirty="0" smtClean="0"/>
              <a:t>Krajowej </a:t>
            </a:r>
            <a:r>
              <a:rPr lang="pl-PL" dirty="0"/>
              <a:t>Sieci Obszarów Wiejskich </a:t>
            </a:r>
            <a:r>
              <a:rPr lang="pl-PL" dirty="0" smtClean="0"/>
              <a:t>na </a:t>
            </a:r>
            <a:r>
              <a:rPr lang="pl-PL" dirty="0"/>
              <a:t>wybór operacji, które będą realizowane w 2017 r. </a:t>
            </a:r>
            <a:r>
              <a:rPr lang="pl-PL" dirty="0" smtClean="0"/>
              <a:t>w </a:t>
            </a:r>
            <a:r>
              <a:rPr lang="pl-PL" dirty="0"/>
              <a:t>ramach dwuletniego planu operacyjnego na lata </a:t>
            </a:r>
            <a:r>
              <a:rPr lang="pl-PL" dirty="0" smtClean="0"/>
              <a:t>2016–2017 do Jednostki Regionalnej KSOW WŁ wpłynęło </a:t>
            </a:r>
            <a:r>
              <a:rPr lang="pl-PL" b="1" dirty="0" smtClean="0"/>
              <a:t>21 wniosków </a:t>
            </a:r>
            <a:r>
              <a:rPr lang="pl-PL" dirty="0" smtClean="0"/>
              <a:t>na łączną kwotę </a:t>
            </a:r>
            <a:r>
              <a:rPr lang="pl-PL" b="1" dirty="0" smtClean="0"/>
              <a:t>711 789,15 zł</a:t>
            </a:r>
            <a:r>
              <a:rPr lang="pl-PL" dirty="0" smtClean="0"/>
              <a:t>. 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Wszystkie wnioski zostały złożone przez partnerów KSOW, na właściwych formularzach i zgodnie z zasadami określonymi w ogłoszeniu o konkursie. </a:t>
            </a:r>
            <a:endParaRPr lang="pl-PL" dirty="0"/>
          </a:p>
          <a:p>
            <a:pPr algn="just"/>
            <a:r>
              <a:rPr lang="pl-PL" dirty="0" smtClean="0"/>
              <a:t> 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85511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21161"/>
              </p:ext>
            </p:extLst>
          </p:nvPr>
        </p:nvGraphicFramePr>
        <p:xfrm>
          <a:off x="971600" y="476674"/>
          <a:ext cx="7056784" cy="5128927"/>
        </p:xfrm>
        <a:graphic>
          <a:graphicData uri="http://schemas.openxmlformats.org/drawingml/2006/table">
            <a:tbl>
              <a:tblPr/>
              <a:tblGrid>
                <a:gridCol w="4623874">
                  <a:extLst>
                    <a:ext uri="{9D8B030D-6E8A-4147-A177-3AD203B41FA5}">
                      <a16:colId xmlns="" xmlns:a16="http://schemas.microsoft.com/office/drawing/2014/main" val="3335805403"/>
                    </a:ext>
                  </a:extLst>
                </a:gridCol>
                <a:gridCol w="2432910">
                  <a:extLst>
                    <a:ext uri="{9D8B030D-6E8A-4147-A177-3AD203B41FA5}">
                      <a16:colId xmlns="" xmlns:a16="http://schemas.microsoft.com/office/drawing/2014/main" val="1416903810"/>
                    </a:ext>
                  </a:extLst>
                </a:gridCol>
              </a:tblGrid>
              <a:tr h="29991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Tytuł operacji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Nazwa partnera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46571531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Regionalny Turniej Sołectw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Urząd Gminy i Miasta w Szadku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436192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Regionalne Święto Rolników w Powiecie Poddębicki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Powiat Poddębicki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30373299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XXV Wojewódzka Olimpiada Wiedzy o Wiejskim Gospodarstwie Domowym 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1122395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Konkurs na najlepsze gospodarstwo ekologiczne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90961252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Wojewódzka Olimpiada Wiedzy o Ekologii i Ochronie Środowiska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17923120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XXV Wojewódzka Olimpiada Wiedzy Rolniczej 2017 r.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5283509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Pszczoły i Pszczelarstwo szansą na rozwój ekologicznego rolnictwa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Fundacja EKOOSTOJA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73966209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Szkolenie dla liderów (rolników, sołtysów, przedstawicieli LGD) na obszarach wiejskich 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Izba Rolnicza Województwa Łódzkiego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842170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Piknik Truskawkowy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Gmina Buczek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62629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II Makowska Noc Świętojańska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Gmina Maków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54298338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Szkolenie </a:t>
                      </a: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– </a:t>
                      </a: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Rozwój przedsiębiorczości na obszarach wiejskich województwa łódzkiego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Izba Rolnicza Województwa Łódzkiego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72897155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Współczesne przemiany krajobrazu wsi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Katedra Geografii Fizycznej Uniwersytetu Łódzkiego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95359617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Wizyta studyjna dla mieszkańców LGD "Podkowa" w Krajnie Złotowskiej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Lokalna Grupa Działania "Podkowa"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3788938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Wojewódzkie Święto Chrzanu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Gminny Ośrodek Kultury w Osjakowie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85693848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Zachwycacie się wielką historią a potykacie się o własną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Towarzystwo Przyjaciół Drzewicy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24984324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Dożynki w Gminie Sędziejowice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Gmina Sędziejowice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1960882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KOMpetencje cyfrowe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FT Polska Sp. z o.o.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09767966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Jak produkować i wspólnie sprzedawać ekologiczną żywność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LGD "Ziemia Łowicka"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9665274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"Muzyka łączy pokolenia"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Orkiestra Dęta Poddębice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27691159"/>
                  </a:ext>
                </a:extLst>
              </a:tr>
              <a:tr h="31693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"Promocja i upowszechnianie walorów wsi"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Stowarzyszenie Na Rzecz Rozwoju Społeczności Lokalnej "Mroga"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4461265"/>
                  </a:ext>
                </a:extLst>
              </a:tr>
              <a:tr h="1764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Wyjazd studyjny młodych rolników z województwa łódzkiego do Bawarii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Fundacja Młodzieży Wiejskiej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7271857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6954914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683568" y="476672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Limit środków w ramach działania nr 4 </a:t>
            </a:r>
            <a:r>
              <a:rPr lang="pl-PL" i="1" dirty="0">
                <a:solidFill>
                  <a:srgbClr val="000000"/>
                </a:solidFill>
                <a:latin typeface="Calibri" panose="020F0502020204030204" pitchFamily="34" charset="0"/>
              </a:rPr>
              <a:t>Szkolenia i działania na rzecz tworzenia sieci kontaktów dla Lokalnych Grup Działania (LGD), w tym zapewnianie pomocy technicznej w zakresie współpracy </a:t>
            </a:r>
            <a:r>
              <a:rPr lang="pl-PL" i="1" dirty="0" err="1">
                <a:solidFill>
                  <a:srgbClr val="000000"/>
                </a:solidFill>
                <a:latin typeface="Calibri" panose="020F0502020204030204" pitchFamily="34" charset="0"/>
              </a:rPr>
              <a:t>międzyterytorialnej</a:t>
            </a:r>
            <a:r>
              <a:rPr lang="pl-PL" i="1" dirty="0">
                <a:solidFill>
                  <a:srgbClr val="000000"/>
                </a:solidFill>
                <a:latin typeface="Calibri" panose="020F0502020204030204" pitchFamily="34" charset="0"/>
              </a:rPr>
              <a:t> i </a:t>
            </a:r>
            <a:r>
              <a:rPr lang="pl-PL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międzynarodowej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69 000,00 zł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algn="just"/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4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nie złożono żadnego wniosku.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307243"/>
              </p:ext>
            </p:extLst>
          </p:nvPr>
        </p:nvGraphicFramePr>
        <p:xfrm>
          <a:off x="323528" y="2708920"/>
          <a:ext cx="8496945" cy="2520280"/>
        </p:xfrm>
        <a:graphic>
          <a:graphicData uri="http://schemas.openxmlformats.org/drawingml/2006/table">
            <a:tbl>
              <a:tblPr/>
              <a:tblGrid>
                <a:gridCol w="1960834">
                  <a:extLst>
                    <a:ext uri="{9D8B030D-6E8A-4147-A177-3AD203B41FA5}">
                      <a16:colId xmlns="" xmlns:a16="http://schemas.microsoft.com/office/drawing/2014/main" val="3892502864"/>
                    </a:ext>
                  </a:extLst>
                </a:gridCol>
                <a:gridCol w="975024">
                  <a:extLst>
                    <a:ext uri="{9D8B030D-6E8A-4147-A177-3AD203B41FA5}">
                      <a16:colId xmlns="" xmlns:a16="http://schemas.microsoft.com/office/drawing/2014/main" val="1103147025"/>
                    </a:ext>
                  </a:extLst>
                </a:gridCol>
                <a:gridCol w="1104452">
                  <a:extLst>
                    <a:ext uri="{9D8B030D-6E8A-4147-A177-3AD203B41FA5}">
                      <a16:colId xmlns="" xmlns:a16="http://schemas.microsoft.com/office/drawing/2014/main" val="3962812137"/>
                    </a:ext>
                  </a:extLst>
                </a:gridCol>
                <a:gridCol w="1883177">
                  <a:extLst>
                    <a:ext uri="{9D8B030D-6E8A-4147-A177-3AD203B41FA5}">
                      <a16:colId xmlns="" xmlns:a16="http://schemas.microsoft.com/office/drawing/2014/main" val="67631774"/>
                    </a:ext>
                  </a:extLst>
                </a:gridCol>
                <a:gridCol w="1285651">
                  <a:extLst>
                    <a:ext uri="{9D8B030D-6E8A-4147-A177-3AD203B41FA5}">
                      <a16:colId xmlns="" xmlns:a16="http://schemas.microsoft.com/office/drawing/2014/main" val="3732456013"/>
                    </a:ext>
                  </a:extLst>
                </a:gridCol>
                <a:gridCol w="1287807">
                  <a:extLst>
                    <a:ext uri="{9D8B030D-6E8A-4147-A177-3AD203B41FA5}">
                      <a16:colId xmlns="" xmlns:a16="http://schemas.microsoft.com/office/drawing/2014/main" val="3557251985"/>
                    </a:ext>
                  </a:extLst>
                </a:gridCol>
              </a:tblGrid>
              <a:tr h="111460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8358628"/>
                  </a:ext>
                </a:extLst>
              </a:tr>
              <a:tr h="140567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4– Szkolenia i działania na rzecz tworzenia sieci kontaktów dla Lokalnych Grup Działania (LGD), w tym zapewnianie pomocy technicznej w zakresie współpracy </a:t>
                      </a:r>
                      <a:r>
                        <a:rPr lang="pl-PL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międzyterytorialnej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 międzynarodowej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69 000,00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31771291"/>
                  </a:ext>
                </a:extLst>
              </a:tr>
            </a:tbl>
          </a:graphicData>
        </a:graphic>
      </p:graphicFrame>
      <p:cxnSp>
        <p:nvCxnSpPr>
          <p:cNvPr id="7" name="Łącznik prosty 6"/>
          <p:cNvCxnSpPr/>
          <p:nvPr/>
        </p:nvCxnSpPr>
        <p:spPr>
          <a:xfrm flipV="1">
            <a:off x="323528" y="5229200"/>
            <a:ext cx="8496945" cy="1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4311081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346269" y="476672"/>
            <a:ext cx="83301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Limit środków w ramach </a:t>
            </a:r>
            <a:r>
              <a:rPr lang="pl-PL" dirty="0"/>
              <a:t>działania </a:t>
            </a:r>
            <a:r>
              <a:rPr lang="pl-PL" dirty="0" smtClean="0"/>
              <a:t>6 </a:t>
            </a:r>
            <a:r>
              <a:rPr lang="pl-PL" i="1" dirty="0"/>
              <a:t>Ułatwianie wymiany wiedzy pomiędzy podmiotami uczestniczącymi w rozwoju obszarów wiejskich oraz wymiana </a:t>
            </a:r>
            <a:r>
              <a:rPr lang="pl-PL" i="1" dirty="0" smtClean="0"/>
              <a:t>i </a:t>
            </a:r>
            <a:r>
              <a:rPr lang="pl-PL" i="1" dirty="0"/>
              <a:t>rozpowszechnianie rezultatów działań na rzecz tego </a:t>
            </a:r>
            <a:r>
              <a:rPr lang="pl-PL" i="1" dirty="0" smtClean="0"/>
              <a:t>rozwoju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60 000,00 zł.</a:t>
            </a:r>
          </a:p>
          <a:p>
            <a:pPr algn="just"/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6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dwa wnioski na łączną kwotę </a:t>
            </a:r>
            <a:b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36 848,50 zł. </a:t>
            </a:r>
            <a:r>
              <a:rPr lang="pl-PL" b="1" dirty="0" smtClean="0"/>
              <a:t> </a:t>
            </a:r>
            <a:endParaRPr lang="pl-PL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283363"/>
              </p:ext>
            </p:extLst>
          </p:nvPr>
        </p:nvGraphicFramePr>
        <p:xfrm>
          <a:off x="323528" y="2832114"/>
          <a:ext cx="8496943" cy="2469094"/>
        </p:xfrm>
        <a:graphic>
          <a:graphicData uri="http://schemas.openxmlformats.org/drawingml/2006/table">
            <a:tbl>
              <a:tblPr/>
              <a:tblGrid>
                <a:gridCol w="1796632">
                  <a:extLst>
                    <a:ext uri="{9D8B030D-6E8A-4147-A177-3AD203B41FA5}">
                      <a16:colId xmlns="" xmlns:a16="http://schemas.microsoft.com/office/drawing/2014/main" val="3090536447"/>
                    </a:ext>
                  </a:extLst>
                </a:gridCol>
                <a:gridCol w="893376">
                  <a:extLst>
                    <a:ext uri="{9D8B030D-6E8A-4147-A177-3AD203B41FA5}">
                      <a16:colId xmlns="" xmlns:a16="http://schemas.microsoft.com/office/drawing/2014/main" val="2848395906"/>
                    </a:ext>
                  </a:extLst>
                </a:gridCol>
                <a:gridCol w="1723501">
                  <a:extLst>
                    <a:ext uri="{9D8B030D-6E8A-4147-A177-3AD203B41FA5}">
                      <a16:colId xmlns="" xmlns:a16="http://schemas.microsoft.com/office/drawing/2014/main" val="438469647"/>
                    </a:ext>
                  </a:extLst>
                </a:gridCol>
                <a:gridCol w="1725478">
                  <a:extLst>
                    <a:ext uri="{9D8B030D-6E8A-4147-A177-3AD203B41FA5}">
                      <a16:colId xmlns="" xmlns:a16="http://schemas.microsoft.com/office/drawing/2014/main" val="1088896230"/>
                    </a:ext>
                  </a:extLst>
                </a:gridCol>
                <a:gridCol w="1177990">
                  <a:extLst>
                    <a:ext uri="{9D8B030D-6E8A-4147-A177-3AD203B41FA5}">
                      <a16:colId xmlns="" xmlns:a16="http://schemas.microsoft.com/office/drawing/2014/main" val="1422285134"/>
                    </a:ext>
                  </a:extLst>
                </a:gridCol>
                <a:gridCol w="1179966">
                  <a:extLst>
                    <a:ext uri="{9D8B030D-6E8A-4147-A177-3AD203B41FA5}">
                      <a16:colId xmlns="" xmlns:a16="http://schemas.microsoft.com/office/drawing/2014/main" val="652805495"/>
                    </a:ext>
                  </a:extLst>
                </a:gridCol>
              </a:tblGrid>
              <a:tr h="9965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8973646"/>
                  </a:ext>
                </a:extLst>
              </a:tr>
              <a:tr h="7362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6–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Ułatwianie wymiany wiedzy pomiędzy podmiotami uczestniczącymi w rozwoju obszarów wiejskich oraz wymiana i rozpowszechnianie rezultatów działań na rzecz tego rozwoju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60 000,00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FRII.433.19.12.2017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Współczesne przemiany krajobrazu wsi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Katedra Geografii Fizycznej Uniwersytetu Łódzkiego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3 581,00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7106113"/>
                  </a:ext>
                </a:extLst>
              </a:tr>
              <a:tr h="73628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FRII.433.19.13.2017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Wizyta studyjna dla mieszkańców LGD "Podkowa" w Krajnie Złotowskiej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Lokalna Grupa Działania "Podkowa"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33 267,50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5880800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5932358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323528" y="476672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Limit środków w ramach działania 9</a:t>
            </a:r>
            <a:r>
              <a:rPr lang="pl-PL" i="1" dirty="0" smtClean="0"/>
              <a:t> </a:t>
            </a:r>
            <a:r>
              <a:rPr lang="pl-PL" i="1" dirty="0"/>
              <a:t>Wspieranie współpracy w sektorze rolnym </a:t>
            </a:r>
            <a:r>
              <a:rPr lang="pl-PL" i="1" dirty="0" smtClean="0"/>
              <a:t/>
            </a:r>
            <a:br>
              <a:rPr lang="pl-PL" i="1" dirty="0" smtClean="0"/>
            </a:br>
            <a:r>
              <a:rPr lang="pl-PL" i="1" dirty="0" smtClean="0"/>
              <a:t>i </a:t>
            </a:r>
            <a:r>
              <a:rPr lang="pl-PL" i="1" dirty="0"/>
              <a:t>realizacji przez rolników wspólnych </a:t>
            </a:r>
            <a:r>
              <a:rPr lang="pl-PL" i="1" dirty="0" smtClean="0"/>
              <a:t>inwestycji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109 000,00 zł.</a:t>
            </a:r>
          </a:p>
          <a:p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9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trzy wnioski na łączną kwotę 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108 959,82 zł. </a:t>
            </a:r>
            <a:r>
              <a:rPr lang="pl-PL" b="1" dirty="0" smtClean="0"/>
              <a:t> </a:t>
            </a:r>
            <a:endParaRPr lang="pl-PL" b="1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529042"/>
              </p:ext>
            </p:extLst>
          </p:nvPr>
        </p:nvGraphicFramePr>
        <p:xfrm>
          <a:off x="323528" y="2492896"/>
          <a:ext cx="8496943" cy="2729415"/>
        </p:xfrm>
        <a:graphic>
          <a:graphicData uri="http://schemas.openxmlformats.org/drawingml/2006/table">
            <a:tbl>
              <a:tblPr/>
              <a:tblGrid>
                <a:gridCol w="1796632">
                  <a:extLst>
                    <a:ext uri="{9D8B030D-6E8A-4147-A177-3AD203B41FA5}">
                      <a16:colId xmlns="" xmlns:a16="http://schemas.microsoft.com/office/drawing/2014/main" val="121896583"/>
                    </a:ext>
                  </a:extLst>
                </a:gridCol>
                <a:gridCol w="893376">
                  <a:extLst>
                    <a:ext uri="{9D8B030D-6E8A-4147-A177-3AD203B41FA5}">
                      <a16:colId xmlns="" xmlns:a16="http://schemas.microsoft.com/office/drawing/2014/main" val="3533888145"/>
                    </a:ext>
                  </a:extLst>
                </a:gridCol>
                <a:gridCol w="1723501">
                  <a:extLst>
                    <a:ext uri="{9D8B030D-6E8A-4147-A177-3AD203B41FA5}">
                      <a16:colId xmlns="" xmlns:a16="http://schemas.microsoft.com/office/drawing/2014/main" val="58805717"/>
                    </a:ext>
                  </a:extLst>
                </a:gridCol>
                <a:gridCol w="1725478">
                  <a:extLst>
                    <a:ext uri="{9D8B030D-6E8A-4147-A177-3AD203B41FA5}">
                      <a16:colId xmlns="" xmlns:a16="http://schemas.microsoft.com/office/drawing/2014/main" val="2500818676"/>
                    </a:ext>
                  </a:extLst>
                </a:gridCol>
                <a:gridCol w="1177990">
                  <a:extLst>
                    <a:ext uri="{9D8B030D-6E8A-4147-A177-3AD203B41FA5}">
                      <a16:colId xmlns="" xmlns:a16="http://schemas.microsoft.com/office/drawing/2014/main" val="2692237898"/>
                    </a:ext>
                  </a:extLst>
                </a:gridCol>
                <a:gridCol w="1179966">
                  <a:extLst>
                    <a:ext uri="{9D8B030D-6E8A-4147-A177-3AD203B41FA5}">
                      <a16:colId xmlns="" xmlns:a16="http://schemas.microsoft.com/office/drawing/2014/main" val="3387847412"/>
                    </a:ext>
                  </a:extLst>
                </a:gridCol>
              </a:tblGrid>
              <a:tr h="102271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92079355"/>
                  </a:ext>
                </a:extLst>
              </a:tr>
              <a:tr h="72306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– Wspieranie współpracy w sektorze rolnym i realizacji przez rolników wspólnych inwestycji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109 000,00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FRII.433.19.8.2017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Szkolenie dla liderów na obszarach wiejskich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Izba Rolnicza Województwa Łódzkiego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38 705,15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67566635"/>
                  </a:ext>
                </a:extLst>
              </a:tr>
              <a:tr h="48855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FRII.433.19.18.2017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Jak produkować i wspólnie sprzedawać ekologiczną żywność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LGD "Ziemia Łowicka"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25 746,67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1268623"/>
                  </a:ext>
                </a:extLst>
              </a:tr>
              <a:tr h="4950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FRII.433.19.21.2017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Wyjazd studyjny młodych rolników z województwa łódzkiego do Bawarii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Fundacja Młodzieży Wiejskiej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44 508,00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2408422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1147881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323529" y="47667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Limit środków w ramach działania 10</a:t>
            </a:r>
            <a:r>
              <a:rPr lang="pl-PL" i="1" dirty="0"/>
              <a:t> </a:t>
            </a:r>
            <a:r>
              <a:rPr lang="pl-PL" i="1" dirty="0" smtClean="0"/>
              <a:t>Organizacja </a:t>
            </a:r>
            <a:r>
              <a:rPr lang="pl-PL" i="1" dirty="0"/>
              <a:t>i udział w targach, wystawach tematycznych na rzecz prezentacji osiągnięć i promocji polskiej wsi w kraju i za </a:t>
            </a:r>
            <a:r>
              <a:rPr lang="pl-PL" i="1" dirty="0" smtClean="0"/>
              <a:t>granicą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250 000,00 zł.</a:t>
            </a:r>
          </a:p>
          <a:p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10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trzy wnioski na łączną kwotę </a:t>
            </a:r>
            <a:b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189 384,63 zł. </a:t>
            </a:r>
            <a:r>
              <a:rPr lang="pl-PL" b="1" dirty="0" smtClean="0"/>
              <a:t> </a:t>
            </a:r>
            <a:endParaRPr lang="pl-PL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018318"/>
              </p:ext>
            </p:extLst>
          </p:nvPr>
        </p:nvGraphicFramePr>
        <p:xfrm>
          <a:off x="323529" y="2636912"/>
          <a:ext cx="8424936" cy="2376263"/>
        </p:xfrm>
        <a:graphic>
          <a:graphicData uri="http://schemas.openxmlformats.org/drawingml/2006/table">
            <a:tbl>
              <a:tblPr/>
              <a:tblGrid>
                <a:gridCol w="1781407">
                  <a:extLst>
                    <a:ext uri="{9D8B030D-6E8A-4147-A177-3AD203B41FA5}">
                      <a16:colId xmlns="" xmlns:a16="http://schemas.microsoft.com/office/drawing/2014/main" val="2348901484"/>
                    </a:ext>
                  </a:extLst>
                </a:gridCol>
                <a:gridCol w="885805">
                  <a:extLst>
                    <a:ext uri="{9D8B030D-6E8A-4147-A177-3AD203B41FA5}">
                      <a16:colId xmlns="" xmlns:a16="http://schemas.microsoft.com/office/drawing/2014/main" val="1672908722"/>
                    </a:ext>
                  </a:extLst>
                </a:gridCol>
                <a:gridCol w="1708895">
                  <a:extLst>
                    <a:ext uri="{9D8B030D-6E8A-4147-A177-3AD203B41FA5}">
                      <a16:colId xmlns="" xmlns:a16="http://schemas.microsoft.com/office/drawing/2014/main" val="3173177662"/>
                    </a:ext>
                  </a:extLst>
                </a:gridCol>
                <a:gridCol w="1710856">
                  <a:extLst>
                    <a:ext uri="{9D8B030D-6E8A-4147-A177-3AD203B41FA5}">
                      <a16:colId xmlns="" xmlns:a16="http://schemas.microsoft.com/office/drawing/2014/main" val="2255009554"/>
                    </a:ext>
                  </a:extLst>
                </a:gridCol>
                <a:gridCol w="1168007">
                  <a:extLst>
                    <a:ext uri="{9D8B030D-6E8A-4147-A177-3AD203B41FA5}">
                      <a16:colId xmlns="" xmlns:a16="http://schemas.microsoft.com/office/drawing/2014/main" val="2304177101"/>
                    </a:ext>
                  </a:extLst>
                </a:gridCol>
                <a:gridCol w="1169966">
                  <a:extLst>
                    <a:ext uri="{9D8B030D-6E8A-4147-A177-3AD203B41FA5}">
                      <a16:colId xmlns="" xmlns:a16="http://schemas.microsoft.com/office/drawing/2014/main" val="2647365414"/>
                    </a:ext>
                  </a:extLst>
                </a:gridCol>
              </a:tblGrid>
              <a:tr h="11271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112073"/>
                  </a:ext>
                </a:extLst>
              </a:tr>
              <a:tr h="27280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pl-PL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Organizacja i udział w targach, wystawach tematycznych na rzecz prezentacji osiągnięć i promocji polskiej wsi w kraju i za granicą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250 000,00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FRII.433.19.9.2017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Piknik Truskawkowy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Gmina Buczek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58 766,70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6853455"/>
                  </a:ext>
                </a:extLst>
              </a:tr>
              <a:tr h="4881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FRII.433.19.14.2017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Wojewódzkie Święto Chrzanu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Gminny Ośrodek Kultury w Osjakowie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96 297,56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78389117"/>
                  </a:ext>
                </a:extLst>
              </a:tr>
              <a:tr h="4881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FRII.433.19.2.2017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Regionalne Święto Rolników w Powiecie Poddębicki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Powiat Poddębicki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34 320,37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2594189"/>
                  </a:ext>
                </a:extLst>
              </a:tr>
            </a:tbl>
          </a:graphicData>
        </a:graphic>
      </p:graphicFrame>
      <p:cxnSp>
        <p:nvCxnSpPr>
          <p:cNvPr id="6" name="Łącznik prosty 5"/>
          <p:cNvCxnSpPr/>
          <p:nvPr/>
        </p:nvCxnSpPr>
        <p:spPr>
          <a:xfrm>
            <a:off x="8748465" y="2636912"/>
            <a:ext cx="0" cy="2376263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136746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251520" y="404664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Limit środków w ramach działania 11</a:t>
            </a:r>
            <a:r>
              <a:rPr lang="pl-PL" i="1" dirty="0"/>
              <a:t> </a:t>
            </a:r>
            <a:r>
              <a:rPr lang="pl-PL" i="1" dirty="0" smtClean="0"/>
              <a:t>Aktywizacja </a:t>
            </a:r>
            <a:r>
              <a:rPr lang="pl-PL" i="1" dirty="0"/>
              <a:t>mieszkańców wsi na rzecz podejmowania inicjatyw służących włączeniu społecznemu, w szczególności osób starszych, młodzieży, niepełnosprawnych, mniejszości narodowych i innych osób wykluczonych </a:t>
            </a:r>
            <a:r>
              <a:rPr lang="pl-PL" i="1" dirty="0" smtClean="0"/>
              <a:t>społecznie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152 000,00 zł.</a:t>
            </a:r>
          </a:p>
          <a:p>
            <a:pPr algn="just"/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11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cztery wnioski na łączną kwotę </a:t>
            </a:r>
          </a:p>
          <a:p>
            <a:pPr algn="just"/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156 078,07 zł. </a:t>
            </a:r>
            <a:r>
              <a:rPr lang="pl-PL" b="1" dirty="0" smtClean="0"/>
              <a:t> </a:t>
            </a:r>
            <a:endParaRPr lang="pl-PL" b="1" dirty="0"/>
          </a:p>
        </p:txBody>
      </p:sp>
      <p:cxnSp>
        <p:nvCxnSpPr>
          <p:cNvPr id="6" name="Łącznik prosty 5"/>
          <p:cNvCxnSpPr/>
          <p:nvPr/>
        </p:nvCxnSpPr>
        <p:spPr>
          <a:xfrm>
            <a:off x="8748463" y="2435989"/>
            <a:ext cx="9203" cy="324779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678544"/>
              </p:ext>
            </p:extLst>
          </p:nvPr>
        </p:nvGraphicFramePr>
        <p:xfrm>
          <a:off x="395536" y="2435989"/>
          <a:ext cx="8352927" cy="3247797"/>
        </p:xfrm>
        <a:graphic>
          <a:graphicData uri="http://schemas.openxmlformats.org/drawingml/2006/table">
            <a:tbl>
              <a:tblPr/>
              <a:tblGrid>
                <a:gridCol w="1766181">
                  <a:extLst>
                    <a:ext uri="{9D8B030D-6E8A-4147-A177-3AD203B41FA5}">
                      <a16:colId xmlns="" xmlns:a16="http://schemas.microsoft.com/office/drawing/2014/main" val="3843670095"/>
                    </a:ext>
                  </a:extLst>
                </a:gridCol>
                <a:gridCol w="878234">
                  <a:extLst>
                    <a:ext uri="{9D8B030D-6E8A-4147-A177-3AD203B41FA5}">
                      <a16:colId xmlns="" xmlns:a16="http://schemas.microsoft.com/office/drawing/2014/main" val="2560067426"/>
                    </a:ext>
                  </a:extLst>
                </a:gridCol>
                <a:gridCol w="1694289">
                  <a:extLst>
                    <a:ext uri="{9D8B030D-6E8A-4147-A177-3AD203B41FA5}">
                      <a16:colId xmlns="" xmlns:a16="http://schemas.microsoft.com/office/drawing/2014/main" val="1413907988"/>
                    </a:ext>
                  </a:extLst>
                </a:gridCol>
                <a:gridCol w="1696233">
                  <a:extLst>
                    <a:ext uri="{9D8B030D-6E8A-4147-A177-3AD203B41FA5}">
                      <a16:colId xmlns="" xmlns:a16="http://schemas.microsoft.com/office/drawing/2014/main" val="1817178180"/>
                    </a:ext>
                  </a:extLst>
                </a:gridCol>
                <a:gridCol w="1158024">
                  <a:extLst>
                    <a:ext uri="{9D8B030D-6E8A-4147-A177-3AD203B41FA5}">
                      <a16:colId xmlns="" xmlns:a16="http://schemas.microsoft.com/office/drawing/2014/main" val="80188743"/>
                    </a:ext>
                  </a:extLst>
                </a:gridCol>
                <a:gridCol w="1159966">
                  <a:extLst>
                    <a:ext uri="{9D8B030D-6E8A-4147-A177-3AD203B41FA5}">
                      <a16:colId xmlns="" xmlns:a16="http://schemas.microsoft.com/office/drawing/2014/main" val="857239292"/>
                    </a:ext>
                  </a:extLst>
                </a:gridCol>
              </a:tblGrid>
              <a:tr h="91431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60869821"/>
                  </a:ext>
                </a:extLst>
              </a:tr>
              <a:tr h="40183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 </a:t>
                      </a:r>
                      <a:r>
                        <a:rPr lang="pl-PL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Aktywizacja mieszkańców wsi na rzecz podejmowania inicjatyw służących włączeniu społecznemu, w szczególności osób starszych, młodzieży, niepełnosprawnych, mniejszości narodowych i innych osób wykluczonych społecznie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152 000,00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FRII.433.19.7.2017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Pszczoły i Pszczelarstwo szansą na rozwój ekologicznego rolnictwa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Fundacja EKOOSTOJA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85 362,07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94031725"/>
                  </a:ext>
                </a:extLst>
              </a:tr>
              <a:tr h="41749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FRII.433.19.11.2017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Szkolenie </a:t>
                      </a:r>
                      <a:r>
                        <a:rPr lang="pl-PL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Rozwój przedsiębiorczości na obszarach wiejskich województwa łódzkiego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Izba Rolnicza Województwa Łódzkiego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50 925,00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1397045"/>
                  </a:ext>
                </a:extLst>
              </a:tr>
              <a:tr h="5590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FRII.433.19.10.2017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 Makowska Noc Świętojańska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Gmina Maków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12 177,00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71673338"/>
                  </a:ext>
                </a:extLst>
              </a:tr>
              <a:tr h="95508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FRII.433.19.15.2017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Zachwycacie się wielką historią a potykacie się o własną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Towarzystwo Przyjaciół Drzewicy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7 614,00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2364394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0916274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51017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kumimoji="0" lang="pl-PL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07584" y="764704"/>
            <a:ext cx="792088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Ustawa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 wspieraniu rozwoju obszarów wiejskich z udziałem środków Europejskiego Funduszu Rolnego na rzecz Rozwoju Obszarów Wiejskich 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 w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ramach Programu Rozwoju Obszarów Wiejskich na lata 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2014–2020         z późniejszymi zmianami stanowi: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Art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 57c. 1. Wyboru operacji partnera KSOW oraz stwierdzenia spełnienia warunków wyboru operacji dokonuje: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1) jednostka centralna – w przypadku operacji realizowanej na poziomie krajowym;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) jednostka regionalna – w przypadku operacji realizowanej w zakresie dotyczącym województwa;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3) CDR – w przypadku operacji realizowanej w ramach </a:t>
            </a: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Sieci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na rzecz innowacji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      w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rolnictwie i na obszarach wiejskich. </a:t>
            </a: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82935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226533" y="742138"/>
            <a:ext cx="8665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Limit środków w ramach działania 12</a:t>
            </a:r>
            <a:r>
              <a:rPr lang="pl-PL" i="1" dirty="0" smtClean="0"/>
              <a:t> </a:t>
            </a:r>
            <a:r>
              <a:rPr lang="pl-PL" i="1" dirty="0"/>
              <a:t>Identyfikacja, gromadzenie i </a:t>
            </a:r>
            <a:r>
              <a:rPr lang="pl-PL" i="1" dirty="0" smtClean="0"/>
              <a:t>upowszechnianie </a:t>
            </a:r>
            <a:r>
              <a:rPr lang="pl-PL" i="1" dirty="0"/>
              <a:t>dobrych praktyk mających wpływ na rozwój obszarów </a:t>
            </a:r>
            <a:r>
              <a:rPr lang="pl-PL" i="1" dirty="0" smtClean="0"/>
              <a:t>wiejskich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30 000,00 zł.</a:t>
            </a:r>
          </a:p>
          <a:p>
            <a:pPr algn="just"/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12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jeden wniosek na kwotę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78 583,99 zł. </a:t>
            </a:r>
            <a:r>
              <a:rPr lang="pl-PL" b="1" dirty="0" smtClean="0"/>
              <a:t> </a:t>
            </a:r>
            <a:endParaRPr lang="pl-PL" b="1" dirty="0"/>
          </a:p>
        </p:txBody>
      </p:sp>
      <p:cxnSp>
        <p:nvCxnSpPr>
          <p:cNvPr id="6" name="Łącznik prosty 5"/>
          <p:cNvCxnSpPr/>
          <p:nvPr/>
        </p:nvCxnSpPr>
        <p:spPr>
          <a:xfrm>
            <a:off x="8748462" y="2838126"/>
            <a:ext cx="1" cy="231906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999039"/>
              </p:ext>
            </p:extLst>
          </p:nvPr>
        </p:nvGraphicFramePr>
        <p:xfrm>
          <a:off x="323526" y="2838126"/>
          <a:ext cx="8424936" cy="2319066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="" xmlns:a16="http://schemas.microsoft.com/office/drawing/2014/main" val="3408421725"/>
                    </a:ext>
                  </a:extLst>
                </a:gridCol>
                <a:gridCol w="966761">
                  <a:extLst>
                    <a:ext uri="{9D8B030D-6E8A-4147-A177-3AD203B41FA5}">
                      <a16:colId xmlns="" xmlns:a16="http://schemas.microsoft.com/office/drawing/2014/main" val="2867258210"/>
                    </a:ext>
                  </a:extLst>
                </a:gridCol>
                <a:gridCol w="1095092">
                  <a:extLst>
                    <a:ext uri="{9D8B030D-6E8A-4147-A177-3AD203B41FA5}">
                      <a16:colId xmlns="" xmlns:a16="http://schemas.microsoft.com/office/drawing/2014/main" val="890292970"/>
                    </a:ext>
                  </a:extLst>
                </a:gridCol>
                <a:gridCol w="1867217">
                  <a:extLst>
                    <a:ext uri="{9D8B030D-6E8A-4147-A177-3AD203B41FA5}">
                      <a16:colId xmlns="" xmlns:a16="http://schemas.microsoft.com/office/drawing/2014/main" val="408091942"/>
                    </a:ext>
                  </a:extLst>
                </a:gridCol>
                <a:gridCol w="1274756">
                  <a:extLst>
                    <a:ext uri="{9D8B030D-6E8A-4147-A177-3AD203B41FA5}">
                      <a16:colId xmlns="" xmlns:a16="http://schemas.microsoft.com/office/drawing/2014/main" val="2879472868"/>
                    </a:ext>
                  </a:extLst>
                </a:gridCol>
                <a:gridCol w="1276894">
                  <a:extLst>
                    <a:ext uri="{9D8B030D-6E8A-4147-A177-3AD203B41FA5}">
                      <a16:colId xmlns="" xmlns:a16="http://schemas.microsoft.com/office/drawing/2014/main" val="642984048"/>
                    </a:ext>
                  </a:extLst>
                </a:gridCol>
              </a:tblGrid>
              <a:tr h="9408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62688018"/>
                  </a:ext>
                </a:extLst>
              </a:tr>
              <a:tr h="13782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</a:t>
                      </a:r>
                      <a:r>
                        <a:rPr lang="pl-PL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Identyfikacja, gromadzenie i upowszechnianie dobrych praktyk mających wpływ na rozwój obszarów wiejskich</a:t>
                      </a:r>
                    </a:p>
                  </a:txBody>
                  <a:tcPr marL="6011" marR="6011" marT="60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30 000,00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FRII.433.19.1.2017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Regionalny Turniej Sołectw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Urząd Gminy i Miasta w Szadku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78 583,99    </a:t>
                      </a:r>
                    </a:p>
                  </a:txBody>
                  <a:tcPr marL="6011" marR="6011" marT="60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6649709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6350959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308687"/>
              </p:ext>
            </p:extLst>
          </p:nvPr>
        </p:nvGraphicFramePr>
        <p:xfrm>
          <a:off x="323526" y="1818435"/>
          <a:ext cx="8424937" cy="3859438"/>
        </p:xfrm>
        <a:graphic>
          <a:graphicData uri="http://schemas.openxmlformats.org/drawingml/2006/table">
            <a:tbl>
              <a:tblPr/>
              <a:tblGrid>
                <a:gridCol w="1781407">
                  <a:extLst>
                    <a:ext uri="{9D8B030D-6E8A-4147-A177-3AD203B41FA5}">
                      <a16:colId xmlns="" xmlns:a16="http://schemas.microsoft.com/office/drawing/2014/main" val="1785095513"/>
                    </a:ext>
                  </a:extLst>
                </a:gridCol>
                <a:gridCol w="885805">
                  <a:extLst>
                    <a:ext uri="{9D8B030D-6E8A-4147-A177-3AD203B41FA5}">
                      <a16:colId xmlns="" xmlns:a16="http://schemas.microsoft.com/office/drawing/2014/main" val="3252533662"/>
                    </a:ext>
                  </a:extLst>
                </a:gridCol>
                <a:gridCol w="1708895">
                  <a:extLst>
                    <a:ext uri="{9D8B030D-6E8A-4147-A177-3AD203B41FA5}">
                      <a16:colId xmlns="" xmlns:a16="http://schemas.microsoft.com/office/drawing/2014/main" val="1428787510"/>
                    </a:ext>
                  </a:extLst>
                </a:gridCol>
                <a:gridCol w="1710856">
                  <a:extLst>
                    <a:ext uri="{9D8B030D-6E8A-4147-A177-3AD203B41FA5}">
                      <a16:colId xmlns="" xmlns:a16="http://schemas.microsoft.com/office/drawing/2014/main" val="3633406422"/>
                    </a:ext>
                  </a:extLst>
                </a:gridCol>
                <a:gridCol w="1168007">
                  <a:extLst>
                    <a:ext uri="{9D8B030D-6E8A-4147-A177-3AD203B41FA5}">
                      <a16:colId xmlns="" xmlns:a16="http://schemas.microsoft.com/office/drawing/2014/main" val="1521769952"/>
                    </a:ext>
                  </a:extLst>
                </a:gridCol>
                <a:gridCol w="1169967">
                  <a:extLst>
                    <a:ext uri="{9D8B030D-6E8A-4147-A177-3AD203B41FA5}">
                      <a16:colId xmlns="" xmlns:a16="http://schemas.microsoft.com/office/drawing/2014/main" val="1118103683"/>
                    </a:ext>
                  </a:extLst>
                </a:gridCol>
              </a:tblGrid>
              <a:tr h="72761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wniosku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5753789"/>
                  </a:ext>
                </a:extLst>
              </a:tr>
              <a:tr h="40783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</a:t>
                      </a:r>
                      <a:r>
                        <a:rPr lang="pl-PL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 </a:t>
                      </a:r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Promocja zrównoważonego rozwoju obszarów wiejskich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50 000,00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FRII.433.19.6.2017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XXV Wojewódzka Olimpiada Wiedzy Rolniczej 2017 r.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2 035,00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08052890"/>
                  </a:ext>
                </a:extLst>
              </a:tr>
              <a:tr h="40783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FRII.433.19.5.2017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Wojewódzka Olimpiada Wiedzy o Ekologii i Ochronie Środowiska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2 265,00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8903972"/>
                  </a:ext>
                </a:extLst>
              </a:tr>
              <a:tr h="36282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FRII.433.19.4.2017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Konkurs na najlepsze gospodarstwo ekologiczne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1 218,00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59783113"/>
                  </a:ext>
                </a:extLst>
              </a:tr>
              <a:tr h="36282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FRII.433.19.3.2017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XXV Wojewódzka Olimpiada Wiedzy o Wiejskim Gospodarstwie Domowym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zs. w Bratoszewicach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2 392,00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73464218"/>
                  </a:ext>
                </a:extLst>
              </a:tr>
              <a:tr h="4198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FRII.433.19.21.2017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"Promocja i upowszechnianie walorów wsi"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Stowarzyszenie Na Rzecz Rozwoju Społeczności Lokalnej "Mroga"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18 565,00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43613833"/>
                  </a:ext>
                </a:extLst>
              </a:tr>
              <a:tr h="37539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FRII.433.19.16.2017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Dożynki w Gminie Sędziejowice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Gmina Sędziejowice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48 729,63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7514718"/>
                  </a:ext>
                </a:extLst>
              </a:tr>
              <a:tr h="40783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FRII.433.19.17.2017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KOMpetencje cyfrowe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 Polska Sp. z o.o.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46 758,74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48192437"/>
                  </a:ext>
                </a:extLst>
              </a:tr>
              <a:tr h="37075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FRII.433.19.19.2017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"Muzyka łączy pokolenia"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Orkiestra Dęta Poddębice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18 590,00    </a:t>
                      </a:r>
                    </a:p>
                  </a:txBody>
                  <a:tcPr marL="5379" marR="5379" marT="5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79383780"/>
                  </a:ext>
                </a:extLst>
              </a:tr>
            </a:tbl>
          </a:graphicData>
        </a:graphic>
      </p:graphicFrame>
      <p:cxnSp>
        <p:nvCxnSpPr>
          <p:cNvPr id="5" name="Łącznik prosty 4"/>
          <p:cNvCxnSpPr/>
          <p:nvPr/>
        </p:nvCxnSpPr>
        <p:spPr>
          <a:xfrm flipH="1">
            <a:off x="8748463" y="1844824"/>
            <a:ext cx="1" cy="190333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323526" y="404664"/>
            <a:ext cx="82809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Limit środków w ramach działania 13</a:t>
            </a:r>
            <a:r>
              <a:rPr lang="pl-PL" i="1" dirty="0" smtClean="0"/>
              <a:t> </a:t>
            </a:r>
            <a:r>
              <a:rPr lang="pl-PL" i="1" dirty="0"/>
              <a:t>Promocja zrównoważonego rozwoju obszarów </a:t>
            </a:r>
            <a:r>
              <a:rPr lang="pl-PL" i="1" dirty="0" smtClean="0"/>
              <a:t>wiejskich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wynosi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50 000,00 zł.</a:t>
            </a:r>
          </a:p>
          <a:p>
            <a:pPr algn="just"/>
            <a:endParaRPr 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 realizację operacji w ramach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działania 13 </a:t>
            </a:r>
            <a:r>
              <a:rPr lang="pl-PL" dirty="0" smtClean="0">
                <a:solidFill>
                  <a:srgbClr val="000000"/>
                </a:solidFill>
                <a:latin typeface="Calibri" panose="020F0502020204030204" pitchFamily="34" charset="0"/>
              </a:rPr>
              <a:t>złożono osiem wniosków na łączną kwotę </a:t>
            </a:r>
            <a:r>
              <a:rPr lang="pl-PL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140 553,37 zł. </a:t>
            </a:r>
            <a:r>
              <a:rPr lang="pl-PL" b="1" dirty="0" smtClean="0"/>
              <a:t> </a:t>
            </a:r>
            <a:endParaRPr lang="pl-PL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726259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115616" y="1052736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pl-PL" sz="4800" b="1" dirty="0" smtClean="0">
                <a:solidFill>
                  <a:srgbClr val="FFFFFF"/>
                </a:solidFill>
              </a:rPr>
              <a:t>Ocena </a:t>
            </a:r>
            <a:r>
              <a:rPr lang="pl-PL" sz="4800" b="1" dirty="0" err="1" smtClean="0">
                <a:solidFill>
                  <a:srgbClr val="FFFFFF"/>
                </a:solidFill>
              </a:rPr>
              <a:t>wn</a:t>
            </a:r>
            <a:r>
              <a:rPr kumimoji="0" lang="pl-PL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iosków</a:t>
            </a: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złożonych w konkursie nr 1/2017 do Jednostki Regionalnej KSOW WŁ</a:t>
            </a:r>
            <a:endParaRPr kumimoji="0" lang="pl-PL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19264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323527" y="620688"/>
            <a:ext cx="84249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/>
              <a:t>Ocena wniosków została przeprowadzona przez zespół oceniający powołany uchwałą </a:t>
            </a:r>
          </a:p>
          <a:p>
            <a:pPr algn="just"/>
            <a:r>
              <a:rPr lang="pl-PL" sz="1600" dirty="0" smtClean="0"/>
              <a:t>nr 1361/15 Zarządu Województwa Łódzkiego z dnia 30 listopada 2015 roku. </a:t>
            </a:r>
          </a:p>
          <a:p>
            <a:pPr algn="just"/>
            <a:endParaRPr lang="pl-PL" sz="1600" dirty="0"/>
          </a:p>
          <a:p>
            <a:pPr algn="just"/>
            <a:r>
              <a:rPr lang="pl-PL" sz="1600" dirty="0" smtClean="0"/>
              <a:t>Weryfikację przeprowadzono na podstawie dokumentów przygotowanych i udostępnionych przez Instytucję Zarządzającą – Ministerstwo Rolnictwa i Rozwoju Wsi. Wszystkie dokumenty, na podstawie których oceniano wnioski, zostały podane do publicznej wiadomości w ogłoszeniu o konkursie, zamieszczonym na stronie internetowej </a:t>
            </a:r>
            <a:r>
              <a:rPr lang="pl-PL" sz="1600" dirty="0" err="1" smtClean="0"/>
              <a:t>MRiRW</a:t>
            </a:r>
            <a:r>
              <a:rPr lang="pl-PL" sz="1600" dirty="0" smtClean="0"/>
              <a:t>, jednostki centralnej i jednostek regionalnych (Jednostka Regionalna KSOW WŁ zamieściła informację w dniu 26 stycznia 2017 r.). </a:t>
            </a:r>
          </a:p>
          <a:p>
            <a:pPr algn="just"/>
            <a:endParaRPr lang="pl-PL" sz="1600" dirty="0"/>
          </a:p>
          <a:p>
            <a:pPr algn="just"/>
            <a:r>
              <a:rPr lang="pl-PL" sz="1400" dirty="0"/>
              <a:t>Przewodnik po ocenie </a:t>
            </a:r>
            <a:r>
              <a:rPr lang="pl-PL" sz="1400" dirty="0" smtClean="0"/>
              <a:t>wniosku, z którego korzystano przy weryfikacji, </a:t>
            </a:r>
            <a:r>
              <a:rPr lang="pl-PL" sz="1400" dirty="0"/>
              <a:t>został opracowany na </a:t>
            </a:r>
            <a:r>
              <a:rPr lang="pl-PL" sz="1400" dirty="0" smtClean="0"/>
              <a:t>podstawie: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400" dirty="0" smtClean="0"/>
              <a:t>ustawy </a:t>
            </a:r>
            <a:r>
              <a:rPr lang="pl-PL" sz="1400" dirty="0"/>
              <a:t>z dnia 20 lutego 2015 r. o wspieraniu rozwoju obszarów wiejskich </a:t>
            </a:r>
            <a:r>
              <a:rPr lang="pl-PL" sz="1400" dirty="0" smtClean="0"/>
              <a:t>z udziałem środków </a:t>
            </a:r>
            <a:r>
              <a:rPr lang="pl-PL" sz="1400" dirty="0"/>
              <a:t>Europejskiego </a:t>
            </a:r>
            <a:r>
              <a:rPr lang="pl-PL" sz="1400" dirty="0" smtClean="0"/>
              <a:t>Funduszu </a:t>
            </a:r>
            <a:r>
              <a:rPr lang="pl-PL" sz="1400" dirty="0"/>
              <a:t>Rolnego na rzecz Rozwoju Obszarów Wiejskich w </a:t>
            </a:r>
            <a:r>
              <a:rPr lang="pl-PL" sz="1400" dirty="0" smtClean="0"/>
              <a:t>ramach </a:t>
            </a:r>
            <a:r>
              <a:rPr lang="pl-PL" sz="1400" dirty="0"/>
              <a:t>Programu Rozwoju Obszarów Wiejskich </a:t>
            </a:r>
            <a:r>
              <a:rPr lang="pl-PL" sz="1400" dirty="0" smtClean="0"/>
              <a:t>na </a:t>
            </a:r>
            <a:r>
              <a:rPr lang="pl-PL" sz="1400" dirty="0"/>
              <a:t>lata </a:t>
            </a:r>
            <a:r>
              <a:rPr lang="pl-PL" sz="1400" dirty="0" smtClean="0"/>
              <a:t>2014–2020 </a:t>
            </a:r>
            <a:r>
              <a:rPr lang="pl-PL" sz="1400" dirty="0"/>
              <a:t>(Dz. U. </a:t>
            </a:r>
            <a:r>
              <a:rPr lang="pl-PL" sz="1400" dirty="0" smtClean="0"/>
              <a:t>z 2015 </a:t>
            </a:r>
            <a:r>
              <a:rPr lang="pl-PL" sz="1400" dirty="0"/>
              <a:t>r., poz. 349 z </a:t>
            </a:r>
            <a:r>
              <a:rPr lang="pl-PL" sz="1400" dirty="0" err="1"/>
              <a:t>późn</a:t>
            </a:r>
            <a:r>
              <a:rPr lang="pl-PL" sz="1400" dirty="0"/>
              <a:t>. zm</a:t>
            </a:r>
            <a:r>
              <a:rPr lang="pl-PL" sz="1400" dirty="0" smtClean="0"/>
              <a:t>.);</a:t>
            </a:r>
            <a:endParaRPr lang="pl-P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400" dirty="0" smtClean="0"/>
              <a:t>rozporządzenia </a:t>
            </a:r>
            <a:r>
              <a:rPr lang="pl-PL" sz="1400" dirty="0"/>
              <a:t>Ministra Rolnictwa i Rozwoju Wsi z dnia 17 stycznia 2017 r. w sprawie krajowej sieci </a:t>
            </a:r>
            <a:r>
              <a:rPr lang="pl-PL" sz="1400" dirty="0" smtClean="0"/>
              <a:t>obszarów </a:t>
            </a:r>
            <a:r>
              <a:rPr lang="pl-PL" sz="1400" dirty="0"/>
              <a:t>wiejskich w ramach Programu Rozwoju Obszarów Wiejskich na lata </a:t>
            </a:r>
            <a:r>
              <a:rPr lang="pl-PL" sz="1400" dirty="0" smtClean="0"/>
              <a:t>2014–2020 (Dz</a:t>
            </a:r>
            <a:r>
              <a:rPr lang="pl-PL" sz="1400" dirty="0"/>
              <a:t>. U. poz. </a:t>
            </a:r>
            <a:r>
              <a:rPr lang="pl-PL" sz="1400" dirty="0" smtClean="0"/>
              <a:t>148);</a:t>
            </a:r>
            <a:endParaRPr lang="pl-PL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400" dirty="0" smtClean="0"/>
              <a:t>rozporządzenia Ministra </a:t>
            </a:r>
            <a:r>
              <a:rPr lang="pl-PL" sz="1400" dirty="0"/>
              <a:t>Rolnictwa i Rozwoju Wsi z dnia 20 września 2016 r. w sprawie szczegółowych </a:t>
            </a:r>
            <a:r>
              <a:rPr lang="pl-PL" sz="1400" dirty="0" smtClean="0"/>
              <a:t>warunków </a:t>
            </a:r>
            <a:r>
              <a:rPr lang="pl-PL" sz="1400" dirty="0"/>
              <a:t>i trybu przyznawania oraz wypłaty pomocy technicznej w ramach </a:t>
            </a:r>
            <a:r>
              <a:rPr lang="pl-PL" sz="1400" dirty="0" smtClean="0"/>
              <a:t>Programu </a:t>
            </a:r>
            <a:r>
              <a:rPr lang="pl-PL" sz="1400" dirty="0"/>
              <a:t>Rozwoju Obszarów </a:t>
            </a:r>
            <a:r>
              <a:rPr lang="pl-PL" sz="1400" dirty="0" smtClean="0"/>
              <a:t>Wiejskich </a:t>
            </a:r>
            <a:r>
              <a:rPr lang="pl-PL" sz="1400" dirty="0"/>
              <a:t>na lata </a:t>
            </a:r>
            <a:r>
              <a:rPr lang="pl-PL" sz="1400" dirty="0" smtClean="0"/>
              <a:t>2014–2020 </a:t>
            </a:r>
            <a:r>
              <a:rPr lang="pl-PL" sz="1400" dirty="0"/>
              <a:t>(Dz. U. </a:t>
            </a:r>
            <a:r>
              <a:rPr lang="pl-PL" sz="1400" dirty="0" smtClean="0"/>
              <a:t>z 2016 </a:t>
            </a:r>
            <a:r>
              <a:rPr lang="pl-PL" sz="1400" dirty="0"/>
              <a:t>r., poz. 1549 z </a:t>
            </a:r>
            <a:r>
              <a:rPr lang="pl-PL" sz="1400" dirty="0" err="1"/>
              <a:t>późn</a:t>
            </a:r>
            <a:r>
              <a:rPr lang="pl-PL" sz="1400" dirty="0"/>
              <a:t>. zm</a:t>
            </a:r>
            <a:r>
              <a:rPr lang="pl-PL" sz="1400" dirty="0" smtClean="0"/>
              <a:t>.).</a:t>
            </a:r>
            <a:endParaRPr lang="pl-PL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082450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323528" y="476672"/>
            <a:ext cx="83529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Wszystkie złożone wnioski spełniły wymagania ustawowe i zostały skierowane do oceny formalnej. 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W wyniku weryfikacji formalnej do wszystkich 21 partnerów skierowano wezwania do uzupełnienia z uwagi na braki w złożonych wnioskach. Wezwania wysłano 29 marca 2017 roku.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W odpowiedzi na wezwanie do uzupełnienia 20 partnerów wysłało korekty </a:t>
            </a:r>
            <a:br>
              <a:rPr lang="pl-PL" dirty="0" smtClean="0"/>
            </a:br>
            <a:r>
              <a:rPr lang="pl-PL" dirty="0" smtClean="0"/>
              <a:t>w regulaminowym czasie. Jeden z partnerów, Fundacja Młodzieży Wiejskiej, nie odpowiedział i nie wysłał korekty w wyznaczonym czasie, przez co wniosek nie podlegał dalszej ocenie zgodnie z zapisami </a:t>
            </a:r>
            <a:r>
              <a:rPr lang="pl-PL" dirty="0"/>
              <a:t>R</a:t>
            </a:r>
            <a:r>
              <a:rPr lang="pl-PL" dirty="0" smtClean="0"/>
              <a:t>egulaminu Konkursu. 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20 uzupełnionych wniosków skierowano do dalszej oceny. </a:t>
            </a:r>
          </a:p>
          <a:p>
            <a:pPr algn="just"/>
            <a:endParaRPr lang="pl-PL" dirty="0"/>
          </a:p>
          <a:p>
            <a:pPr algn="just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72692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323528" y="476672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/>
              <a:t>Na podstawie weryfikacji uzupełnionych wniosków 7 z nich nie spełniało wymagań formalnych i zostały pozostawione bez rozpatrzenia. </a:t>
            </a:r>
            <a:endParaRPr lang="pl-PL" dirty="0" smtClean="0"/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Po dokonaniu powtórnej weryfikacji bez rozpatrzenia pozostawiono wnioski: </a:t>
            </a:r>
          </a:p>
          <a:p>
            <a:pPr algn="just"/>
            <a:endParaRPr lang="pl-PL" dirty="0" smtClean="0"/>
          </a:p>
          <a:p>
            <a:pPr algn="just"/>
            <a:endParaRPr lang="pl-PL" dirty="0"/>
          </a:p>
          <a:p>
            <a:pPr algn="just"/>
            <a:endParaRPr lang="pl-PL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42014" y="12424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497672"/>
              </p:ext>
            </p:extLst>
          </p:nvPr>
        </p:nvGraphicFramePr>
        <p:xfrm>
          <a:off x="611560" y="1825624"/>
          <a:ext cx="7849241" cy="2213096"/>
        </p:xfrm>
        <a:graphic>
          <a:graphicData uri="http://schemas.openxmlformats.org/drawingml/2006/table">
            <a:tbl>
              <a:tblPr/>
              <a:tblGrid>
                <a:gridCol w="4004656">
                  <a:extLst>
                    <a:ext uri="{9D8B030D-6E8A-4147-A177-3AD203B41FA5}">
                      <a16:colId xmlns="" xmlns:a16="http://schemas.microsoft.com/office/drawing/2014/main" val="3389417976"/>
                    </a:ext>
                  </a:extLst>
                </a:gridCol>
                <a:gridCol w="2107100">
                  <a:extLst>
                    <a:ext uri="{9D8B030D-6E8A-4147-A177-3AD203B41FA5}">
                      <a16:colId xmlns="" xmlns:a16="http://schemas.microsoft.com/office/drawing/2014/main" val="2997107492"/>
                    </a:ext>
                  </a:extLst>
                </a:gridCol>
                <a:gridCol w="1737485">
                  <a:extLst>
                    <a:ext uri="{9D8B030D-6E8A-4147-A177-3AD203B41FA5}">
                      <a16:colId xmlns="" xmlns:a16="http://schemas.microsoft.com/office/drawing/2014/main" val="3771193642"/>
                    </a:ext>
                  </a:extLst>
                </a:gridCol>
              </a:tblGrid>
              <a:tr h="43244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Tytuł operacji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Nazwa partnera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Kwota kosztów kwalifikowanych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2923537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Regionalny Turniej Sołectw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Urząd Gminy i Miasta w Szadku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78 583,99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63268141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II Makowska Noc Świętojańska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Gmina Maków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12 177,00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03126455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Zachwycacie się wielką historią a potykacie się o własną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Towarzystwo Przyjaciół Drzewicy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  8 610,00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04513655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Dożynki w Gminie Sędziejowice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Gmina Sędziejowice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50 810,64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48223427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KOMpetencje</a:t>
                      </a:r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cyfrowe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FT Polska Sp. z o.o.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45 062,50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62383880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Jak produkować i wspólnie sprzedawać ekologiczną żywność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LGD "Ziemia Łowicka"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25 746,67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44268525"/>
                  </a:ext>
                </a:extLst>
              </a:tr>
              <a:tr h="25437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"Muzyka łączy pokolenia"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Orkiestra Dęta Poddębice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18 590,00    </a:t>
                      </a:r>
                    </a:p>
                  </a:txBody>
                  <a:tcPr marL="7688" marR="7688" marT="76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2790733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7698780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323528" y="82683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Do oceny merytorycznej skierowano 13 wniosków. 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/>
              <a:t>Operacja </a:t>
            </a:r>
            <a:r>
              <a:rPr lang="pl-PL" dirty="0" smtClean="0"/>
              <a:t>mogła </a:t>
            </a:r>
            <a:r>
              <a:rPr lang="pl-PL" dirty="0"/>
              <a:t>zostać wybrana do realizacji, gdy uzyskała co najmniej 4 punkty za kryteria </a:t>
            </a:r>
            <a:r>
              <a:rPr lang="pl-PL" dirty="0" smtClean="0"/>
              <a:t>obligatoryjne w ocenie merytorycznej. 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 smtClean="0"/>
              <a:t>Wszystkie oceniane wnioski otrzymały punkty w tych kryteriach, więc zostały skierowane do oceny pod względem spełniania kryteriów fakultatywnych. </a:t>
            </a:r>
            <a:endParaRPr lang="pl-PL" dirty="0"/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Na podstawie kryteriów fakultatywnych przyznano każdemu wnioskowi ostateczną liczbę otrzymanych punktów. 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Po przeprowadzeniu tego etapu weryfikacji, ustalono listę rankingową operacji na </a:t>
            </a:r>
            <a:r>
              <a:rPr lang="pl-PL" dirty="0"/>
              <a:t>podstawie przyznanych punktów</a:t>
            </a:r>
            <a:r>
              <a:rPr lang="pl-PL" dirty="0" smtClean="0"/>
              <a:t>. </a:t>
            </a:r>
          </a:p>
          <a:p>
            <a:pPr algn="just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068778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273546"/>
              </p:ext>
            </p:extLst>
          </p:nvPr>
        </p:nvGraphicFramePr>
        <p:xfrm>
          <a:off x="323527" y="404663"/>
          <a:ext cx="8352928" cy="5285025"/>
        </p:xfrm>
        <a:graphic>
          <a:graphicData uri="http://schemas.openxmlformats.org/drawingml/2006/table">
            <a:tbl>
              <a:tblPr/>
              <a:tblGrid>
                <a:gridCol w="2046030">
                  <a:extLst>
                    <a:ext uri="{9D8B030D-6E8A-4147-A177-3AD203B41FA5}">
                      <a16:colId xmlns="" xmlns:a16="http://schemas.microsoft.com/office/drawing/2014/main" val="676218176"/>
                    </a:ext>
                  </a:extLst>
                </a:gridCol>
                <a:gridCol w="857576">
                  <a:extLst>
                    <a:ext uri="{9D8B030D-6E8A-4147-A177-3AD203B41FA5}">
                      <a16:colId xmlns="" xmlns:a16="http://schemas.microsoft.com/office/drawing/2014/main" val="25626352"/>
                    </a:ext>
                  </a:extLst>
                </a:gridCol>
                <a:gridCol w="1665634">
                  <a:extLst>
                    <a:ext uri="{9D8B030D-6E8A-4147-A177-3AD203B41FA5}">
                      <a16:colId xmlns="" xmlns:a16="http://schemas.microsoft.com/office/drawing/2014/main" val="2645519980"/>
                    </a:ext>
                  </a:extLst>
                </a:gridCol>
                <a:gridCol w="1647626">
                  <a:extLst>
                    <a:ext uri="{9D8B030D-6E8A-4147-A177-3AD203B41FA5}">
                      <a16:colId xmlns="" xmlns:a16="http://schemas.microsoft.com/office/drawing/2014/main" val="2103342279"/>
                    </a:ext>
                  </a:extLst>
                </a:gridCol>
                <a:gridCol w="1343760">
                  <a:extLst>
                    <a:ext uri="{9D8B030D-6E8A-4147-A177-3AD203B41FA5}">
                      <a16:colId xmlns="" xmlns:a16="http://schemas.microsoft.com/office/drawing/2014/main" val="1641955906"/>
                    </a:ext>
                  </a:extLst>
                </a:gridCol>
                <a:gridCol w="792302">
                  <a:extLst>
                    <a:ext uri="{9D8B030D-6E8A-4147-A177-3AD203B41FA5}">
                      <a16:colId xmlns="" xmlns:a16="http://schemas.microsoft.com/office/drawing/2014/main" val="2372363368"/>
                    </a:ext>
                  </a:extLst>
                </a:gridCol>
              </a:tblGrid>
              <a:tr h="41158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i nazwa działania 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 dostępnych środków w  PLN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Tytuł operacji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Nazwa partnera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Wnioskowana kwota kosztów kwalifikowalnych  w PLN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Liczba uzyskanych punktów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0A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29949640"/>
                  </a:ext>
                </a:extLst>
              </a:tr>
              <a:tr h="4590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6–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Ułatwianie wymiany wiedzy pomiędzy podmiotami uczestniczącymi w rozwoju obszarów wiejskich oraz wymiana i rozpowszechnianie rezultatów działań na rzecz tego rozwoju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60 000,00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Współczesne przemiany krajobrazu wsi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Katedra Geografii Fizycznej Uniwersytetu Łódzkiego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3 581,00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31737673"/>
                  </a:ext>
                </a:extLst>
              </a:tr>
              <a:tr h="45907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Wizyta studyjna dla mieszkańców LGD "Podkowa" w Krajnie Złotowskiej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Lokalna Grupa Działania "Podkowa"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33 267,50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27047211"/>
                  </a:ext>
                </a:extLst>
              </a:tr>
              <a:tr h="4392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– Wspieranie współpracy w sektorze rolnym i realizacji przez rolników wspólnych inwestycji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109 000,00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Szkolenie dla liderów na obszarach wiejskich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Izba Rolnicza Województwa Łódzkiego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38 705,15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29132313"/>
                  </a:ext>
                </a:extLst>
              </a:tr>
              <a:tr h="1503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pl-PL" sz="9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Organizacja i udział w targach, wystawach tematycznych na rzecz prezentacji osiągnięć i promocji polskiej wsi w kraju i za granicą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250 000,00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Piknik Truskawkowy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Gmina Buczek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58 766,70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7030880"/>
                  </a:ext>
                </a:extLst>
              </a:tr>
              <a:tr h="27407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Wojewódzkie Święto Chrzanu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Gminny Ośrodek Kultury w Osjakowie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96 297,56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80809949"/>
                  </a:ext>
                </a:extLst>
              </a:tr>
              <a:tr h="27407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Regionalne Święto Rolników w Powiecie Poddębicki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Powiat Poddębicki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34 320,37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67172422"/>
                  </a:ext>
                </a:extLst>
              </a:tr>
              <a:tr h="3324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 </a:t>
                      </a:r>
                      <a:r>
                        <a:rPr lang="pl-PL" sz="9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Aktywizacja mieszkańców wsi na rzecz podejmowania inicjatyw służących włączeniu społecznemu, w szczególności osób starszych, młodzieży, niepełnosprawnych, mniejszości narodowych i innych osób wykluczonych społecznie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152 000,00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Pszczoły i Pszczelarstwo szansą na rozwój ekologicznego rolnictwa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Fundacja EKOOSTOJA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85 362,07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23772735"/>
                  </a:ext>
                </a:extLst>
              </a:tr>
              <a:tr h="61850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Szkolenie </a:t>
                      </a:r>
                      <a:r>
                        <a:rPr lang="pl-PL" sz="9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Rozwój przedsiębiorczości na obszarach wiejskich województwa łódzkiego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Izba Rolnicza Województwa Łódzkiego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50 925,00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40378657"/>
                  </a:ext>
                </a:extLst>
              </a:tr>
              <a:tr h="34826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</a:t>
                      </a:r>
                      <a:r>
                        <a:rPr lang="pl-PL" sz="9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 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Promocja zrównoważonego rozwoju obszarów wiejskich</a:t>
                      </a:r>
                    </a:p>
                  </a:txBody>
                  <a:tcPr marL="3365" marR="3365" marT="3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50 000,00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XXV Wojewódzka Olimpiada Wiedzy Rolniczej 2017 r.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</a:t>
                      </a:r>
                      <a:r>
                        <a:rPr lang="pl-P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zs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w Bratoszewicach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2 035,00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42250402"/>
                  </a:ext>
                </a:extLst>
              </a:tr>
              <a:tr h="3482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Wojewódzka Olimpiada Wiedzy o Ekologii i Ochronie Środowiska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</a:t>
                      </a:r>
                      <a:r>
                        <a:rPr lang="pl-P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zs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w Bratoszewicach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2 265,00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7067089"/>
                  </a:ext>
                </a:extLst>
              </a:tr>
              <a:tr h="36409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Konkurs na najlepsze gospodarstwo ekologiczne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</a:t>
                      </a:r>
                      <a:r>
                        <a:rPr lang="pl-P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zs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w Bratoszewicach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1 218,00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82684563"/>
                  </a:ext>
                </a:extLst>
              </a:tr>
              <a:tr h="40944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XXV Wojewódzka Olimpiada Wiedzy o Wiejskim Gospodarstwie Domowym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Łódzki Ośrodek Doradztwa Rolniczego </a:t>
                      </a:r>
                      <a:r>
                        <a:rPr lang="pl-P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zs</a:t>
                      </a:r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w Bratoszewicach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2 392,00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6151315"/>
                  </a:ext>
                </a:extLst>
              </a:tr>
              <a:tr h="36804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"Promocja i upowszechnianie walorów wsi"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Stowarzyszenie Na Rzecz Rozwoju Społeczności Lokalnej "Mroga"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18 565,00    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365" marR="3365" marT="3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9009806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377228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779159"/>
              </p:ext>
            </p:extLst>
          </p:nvPr>
        </p:nvGraphicFramePr>
        <p:xfrm>
          <a:off x="899592" y="2060849"/>
          <a:ext cx="6408712" cy="3354836"/>
        </p:xfrm>
        <a:graphic>
          <a:graphicData uri="http://schemas.openxmlformats.org/drawingml/2006/table">
            <a:tbl>
              <a:tblPr/>
              <a:tblGrid>
                <a:gridCol w="3201670">
                  <a:extLst>
                    <a:ext uri="{9D8B030D-6E8A-4147-A177-3AD203B41FA5}">
                      <a16:colId xmlns="" xmlns:a16="http://schemas.microsoft.com/office/drawing/2014/main" val="4271031686"/>
                    </a:ext>
                  </a:extLst>
                </a:gridCol>
                <a:gridCol w="3207042">
                  <a:extLst>
                    <a:ext uri="{9D8B030D-6E8A-4147-A177-3AD203B41FA5}">
                      <a16:colId xmlns="" xmlns:a16="http://schemas.microsoft.com/office/drawing/2014/main" val="2041537273"/>
                    </a:ext>
                  </a:extLst>
                </a:gridCol>
              </a:tblGrid>
              <a:tr h="84718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Suma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wnioskowanych kosztów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710 408,38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7744409"/>
                  </a:ext>
                </a:extLst>
              </a:tr>
              <a:tr h="83588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Suma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przyjętych kosztów do realizacji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427 700,35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94260364"/>
                  </a:ext>
                </a:extLst>
              </a:tr>
              <a:tr h="83588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Suma </a:t>
                      </a:r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kosztów pozostawionych </a:t>
                      </a: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bez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rozpatrzenia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282 708,03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96291580"/>
                  </a:ext>
                </a:extLst>
              </a:tr>
              <a:tr h="83588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kosztów podpisanych umów 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368 933,65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395536" y="62068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/>
              <a:t>W konkursie nr 1/2017 dla partnerów Krajowej Sieci Obszarów Wiejskich na wybór operacji, które będą realizowane w 2017 r. w ramach dwuletniego planu operacyjnego na lata </a:t>
            </a:r>
            <a:r>
              <a:rPr lang="pl-PL" dirty="0" smtClean="0"/>
              <a:t>2016–2017 w wyniku całkowitej oceny złożonych wniosków do realizacji przyjęto 13 z 21 złożonych wniosków o wybór operacji. 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049030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198884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Nabór w 2018r. </a:t>
            </a:r>
            <a:endParaRPr kumimoji="0" lang="pl-PL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01606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46012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39552" y="450809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>
            <a:off x="714374" y="571500"/>
            <a:ext cx="74580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pl-PL" altLang="pl-PL" sz="3200" dirty="0" smtClean="0"/>
              <a:t>KSOW – wg starych zasad działania </a:t>
            </a:r>
            <a:endParaRPr lang="pl-PL" altLang="pl-PL" sz="3200" dirty="0"/>
          </a:p>
        </p:txBody>
      </p:sp>
      <p:sp>
        <p:nvSpPr>
          <p:cNvPr id="8" name="Prostokąt 7"/>
          <p:cNvSpPr/>
          <p:nvPr/>
        </p:nvSpPr>
        <p:spPr>
          <a:xfrm>
            <a:off x="539552" y="2564905"/>
            <a:ext cx="1470445" cy="15117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P</a:t>
            </a:r>
            <a:r>
              <a:rPr lang="pl-PL" sz="1200" dirty="0" smtClean="0"/>
              <a:t>rzygotowanie Planu</a:t>
            </a:r>
            <a:br>
              <a:rPr lang="pl-PL" sz="1200" dirty="0" smtClean="0"/>
            </a:br>
            <a:r>
              <a:rPr lang="pl-PL" sz="1200" dirty="0" smtClean="0"/>
              <a:t>(projekty własne i pomysły partnerów)</a:t>
            </a:r>
            <a:endParaRPr lang="pl-PL" sz="1200" dirty="0"/>
          </a:p>
        </p:txBody>
      </p:sp>
      <p:sp>
        <p:nvSpPr>
          <p:cNvPr id="9" name="Prostokąt 8"/>
          <p:cNvSpPr/>
          <p:nvPr/>
        </p:nvSpPr>
        <p:spPr>
          <a:xfrm>
            <a:off x="2409544" y="2564905"/>
            <a:ext cx="1151806" cy="15391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 smtClean="0"/>
              <a:t>Zatwierdzenie projektów</a:t>
            </a:r>
            <a:endParaRPr lang="pl-PL" sz="1200" dirty="0"/>
          </a:p>
        </p:txBody>
      </p:sp>
      <p:sp>
        <p:nvSpPr>
          <p:cNvPr id="10" name="Prostokąt 9"/>
          <p:cNvSpPr/>
          <p:nvPr/>
        </p:nvSpPr>
        <p:spPr>
          <a:xfrm>
            <a:off x="3956775" y="2564905"/>
            <a:ext cx="905699" cy="15665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pl-PL" sz="1200" dirty="0"/>
              <a:t>KSOW realizuje </a:t>
            </a:r>
            <a:r>
              <a:rPr lang="pl-PL" sz="1200" dirty="0" smtClean="0"/>
              <a:t>projekt</a:t>
            </a:r>
            <a:endParaRPr lang="pl-PL" sz="1200" dirty="0"/>
          </a:p>
        </p:txBody>
      </p:sp>
      <p:sp>
        <p:nvSpPr>
          <p:cNvPr id="11" name="Prostokąt 10"/>
          <p:cNvSpPr/>
          <p:nvPr/>
        </p:nvSpPr>
        <p:spPr>
          <a:xfrm>
            <a:off x="5263178" y="3239674"/>
            <a:ext cx="1871663" cy="360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Umowy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5280306" y="2564906"/>
            <a:ext cx="1871663" cy="510338"/>
          </a:xfrm>
          <a:prstGeom prst="rect">
            <a:avLst/>
          </a:prstGeom>
          <a:solidFill>
            <a:srgbClr val="DA1C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400" dirty="0"/>
              <a:t>Wyłonienie wykonawców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5263178" y="3712325"/>
            <a:ext cx="1871663" cy="3603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Opłacanie faktur</a:t>
            </a:r>
          </a:p>
        </p:txBody>
      </p:sp>
      <p:cxnSp>
        <p:nvCxnSpPr>
          <p:cNvPr id="15" name="Łącznik prosty ze strzałką 14"/>
          <p:cNvCxnSpPr/>
          <p:nvPr/>
        </p:nvCxnSpPr>
        <p:spPr>
          <a:xfrm>
            <a:off x="2015555" y="3429000"/>
            <a:ext cx="360362" cy="0"/>
          </a:xfrm>
          <a:prstGeom prst="straightConnector1">
            <a:avLst/>
          </a:prstGeom>
          <a:ln w="15875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>
            <a:off x="3561350" y="3419856"/>
            <a:ext cx="360362" cy="0"/>
          </a:xfrm>
          <a:prstGeom prst="straightConnector1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/>
          <p:cNvCxnSpPr/>
          <p:nvPr/>
        </p:nvCxnSpPr>
        <p:spPr>
          <a:xfrm>
            <a:off x="4902816" y="2859798"/>
            <a:ext cx="360362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>
            <a:off x="4902816" y="3393281"/>
            <a:ext cx="360362" cy="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rostokąt 22"/>
          <p:cNvSpPr/>
          <p:nvPr/>
        </p:nvSpPr>
        <p:spPr>
          <a:xfrm>
            <a:off x="7531988" y="2564905"/>
            <a:ext cx="1072459" cy="15931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pl-PL" sz="1200" dirty="0" smtClean="0"/>
              <a:t>Rozliczenie projektu (refundacja kosztów projektu)</a:t>
            </a:r>
            <a:endParaRPr lang="pl-PL" sz="1200" dirty="0"/>
          </a:p>
        </p:txBody>
      </p:sp>
      <p:cxnSp>
        <p:nvCxnSpPr>
          <p:cNvPr id="31" name="Łącznik prosty ze strzałką 30"/>
          <p:cNvCxnSpPr/>
          <p:nvPr/>
        </p:nvCxnSpPr>
        <p:spPr>
          <a:xfrm>
            <a:off x="4902816" y="3892506"/>
            <a:ext cx="360362" cy="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31"/>
          <p:cNvCxnSpPr/>
          <p:nvPr/>
        </p:nvCxnSpPr>
        <p:spPr>
          <a:xfrm>
            <a:off x="7171626" y="3933056"/>
            <a:ext cx="360362" cy="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8009958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95536" y="620688"/>
            <a:ext cx="83529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/>
            </a:r>
            <a:br>
              <a:rPr lang="pl-PL" dirty="0" smtClean="0"/>
            </a:b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Konkurs </a:t>
            </a:r>
            <a:r>
              <a:rPr lang="pl-PL" sz="2800" dirty="0"/>
              <a:t>nr </a:t>
            </a:r>
            <a:r>
              <a:rPr lang="pl-PL" sz="2800" dirty="0" smtClean="0"/>
              <a:t>2/2017 </a:t>
            </a:r>
            <a:r>
              <a:rPr lang="pl-PL" sz="2800" dirty="0"/>
              <a:t>dla partnerów Krajowej Sieci Obszarów Wiejskich na wybór operacji, które będą realizowane w </a:t>
            </a:r>
            <a:r>
              <a:rPr lang="pl-PL" sz="2800" dirty="0" smtClean="0"/>
              <a:t>2018 </a:t>
            </a:r>
            <a:r>
              <a:rPr lang="pl-PL" sz="2800" dirty="0"/>
              <a:t>r. w ramach dwuletniego planu operacyjnego na lata </a:t>
            </a:r>
            <a:r>
              <a:rPr lang="pl-PL" sz="2800" dirty="0" smtClean="0"/>
              <a:t>2018–2019 ma zostać ogłoszony 4 stycznia 2018 r. </a:t>
            </a:r>
          </a:p>
          <a:p>
            <a:pPr algn="just"/>
            <a:endParaRPr lang="pl-PL" dirty="0"/>
          </a:p>
          <a:p>
            <a:pPr algn="just"/>
            <a:endParaRPr lang="pl-PL" dirty="0" smtClean="0"/>
          </a:p>
          <a:p>
            <a:pPr algn="just"/>
            <a:endParaRPr lang="pl-PL" dirty="0"/>
          </a:p>
          <a:p>
            <a:pPr algn="just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086596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95536" y="620688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pPr algn="just"/>
            <a:endParaRPr lang="pl-PL" dirty="0" smtClean="0"/>
          </a:p>
          <a:p>
            <a:pPr algn="just"/>
            <a:endParaRPr lang="pl-PL" dirty="0"/>
          </a:p>
          <a:p>
            <a:pPr algn="just"/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39552" y="1772816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Propozycja alokacji środków dla partnerów KSOW przekazana przez </a:t>
            </a:r>
            <a:r>
              <a:rPr lang="pl-PL" sz="3600" dirty="0" err="1" smtClean="0"/>
              <a:t>MRiRW</a:t>
            </a:r>
            <a:r>
              <a:rPr lang="pl-PL" sz="3600" dirty="0" smtClean="0"/>
              <a:t>  pismem znak PT.Zk.510.19.2017 </a:t>
            </a:r>
            <a:br>
              <a:rPr lang="pl-PL" sz="3600" dirty="0" smtClean="0"/>
            </a:br>
            <a:r>
              <a:rPr lang="pl-PL" sz="3600" dirty="0" smtClean="0"/>
              <a:t>z dnia 6 października 2017 r.  </a:t>
            </a:r>
            <a:endParaRPr lang="pl-PL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939140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3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988691"/>
              </p:ext>
            </p:extLst>
          </p:nvPr>
        </p:nvGraphicFramePr>
        <p:xfrm>
          <a:off x="755577" y="764704"/>
          <a:ext cx="7632847" cy="4581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791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14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31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Nr </a:t>
                      </a: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działania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Nazwa działania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Urząd Marszałkowski Województwa Łódzkiego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08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Szkolenia i działania na rzecz tworzenia sieci kontaktów dla Lokalnych Grup Działania (LGD), w tym zapewnianie pomocy technicznej w zakresie współpracy międzyterytorialnej i międzynarodowej.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 </a:t>
                      </a:r>
                      <a:r>
                        <a:rPr lang="pl-PL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000,00</a:t>
                      </a:r>
                      <a:endParaRPr lang="pl-PL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67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Ułatwianie wymiany wiedzy pomiędzy podmiotami uczestniczącymi w rozwoju obszarów wiejskich oraz wymiana i rozpowszechnianie rezultatów działań na rzecz tego rozwoju.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225 </a:t>
                      </a: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3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Promocja współpracy w sektorze rolnym i realizacji przez rolników wspólnych inwestycji.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225 </a:t>
                      </a: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Organizacja i udział w targach, wystawach tematycznych na rzecz prezentacji osiągnięć i promocji polskiej wsi w kraju i za granicą.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89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Aktywizacja mieszkańców wsi na rzecz podejmowania inicjatyw służących włączeniu społecznemu, w szczególności osób starszych, młodzieży, niepełnosprawnych, mniejszości narodowych i innych osób wykluczonych społecznie. 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Identyfikacja, gromadzenie i upowszechnianie dobrych praktyk mających wpływ na rozwój obszarów wiejskich.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4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dirty="0">
                          <a:effectLst/>
                          <a:latin typeface="Calibri" panose="020F0502020204030204" pitchFamily="34" charset="0"/>
                        </a:rPr>
                        <a:t>Promocja zrównoważonego rozwoju obszarów wiejskich.</a:t>
                      </a:r>
                      <a:endParaRPr lang="pl-PL" sz="1100" b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</a:t>
                      </a:r>
                      <a:r>
                        <a:rPr lang="pl-PL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0,00    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079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SUMA</a:t>
                      </a:r>
                      <a:endParaRPr lang="pl-PL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500 </a:t>
                      </a:r>
                      <a:r>
                        <a:rPr lang="pl-PL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000,00</a:t>
                      </a:r>
                      <a:endParaRPr lang="pl-PL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2310" marR="4231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0454037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198884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Dziękuję za uwagę</a:t>
            </a:r>
            <a:endParaRPr kumimoji="0" lang="pl-PL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3747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71" y="145217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84325" y="1077180"/>
            <a:ext cx="1871662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P</a:t>
            </a:r>
            <a:r>
              <a:rPr lang="pl-PL" sz="1200" dirty="0" smtClean="0"/>
              <a:t>rzygotowanie operacji</a:t>
            </a:r>
            <a:endParaRPr lang="pl-PL" sz="1200" dirty="0"/>
          </a:p>
        </p:txBody>
      </p:sp>
      <p:sp>
        <p:nvSpPr>
          <p:cNvPr id="8" name="Prostokąt 7"/>
          <p:cNvSpPr/>
          <p:nvPr/>
        </p:nvSpPr>
        <p:spPr>
          <a:xfrm>
            <a:off x="3672681" y="1077180"/>
            <a:ext cx="935038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Wniosek do </a:t>
            </a:r>
            <a:r>
              <a:rPr lang="pl-PL" sz="1200" dirty="0" err="1"/>
              <a:t>MRiRW</a:t>
            </a:r>
            <a:endParaRPr lang="pl-PL" sz="1200" dirty="0"/>
          </a:p>
        </p:txBody>
      </p:sp>
      <p:sp>
        <p:nvSpPr>
          <p:cNvPr id="9" name="Prostokąt 8"/>
          <p:cNvSpPr/>
          <p:nvPr/>
        </p:nvSpPr>
        <p:spPr>
          <a:xfrm>
            <a:off x="5785665" y="1092915"/>
            <a:ext cx="819821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pl-PL" sz="1200" dirty="0"/>
              <a:t>KSOW realizuje operację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6804024" y="1582370"/>
            <a:ext cx="1871663" cy="3603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Umowy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4751462" y="1077180"/>
            <a:ext cx="97266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Akceptacja GR KSOW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6804024" y="1077545"/>
            <a:ext cx="1871663" cy="360362"/>
          </a:xfrm>
          <a:prstGeom prst="rect">
            <a:avLst/>
          </a:prstGeom>
          <a:solidFill>
            <a:srgbClr val="DA1C5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400" dirty="0"/>
              <a:t>Wyłonienie wykonawców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6804024" y="2085607"/>
            <a:ext cx="1871663" cy="360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Opłacanie faktur</a:t>
            </a:r>
          </a:p>
        </p:txBody>
      </p:sp>
      <p:cxnSp>
        <p:nvCxnSpPr>
          <p:cNvPr id="17" name="Łącznik prosty ze strzałką 16"/>
          <p:cNvCxnSpPr/>
          <p:nvPr/>
        </p:nvCxnSpPr>
        <p:spPr>
          <a:xfrm>
            <a:off x="6605486" y="1257726"/>
            <a:ext cx="198539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/>
          <p:cNvCxnSpPr>
            <a:stCxn id="9" idx="3"/>
          </p:cNvCxnSpPr>
          <p:nvPr/>
        </p:nvCxnSpPr>
        <p:spPr>
          <a:xfrm flipV="1">
            <a:off x="6605486" y="1777127"/>
            <a:ext cx="180181" cy="1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>
            <a:off x="6605486" y="2265788"/>
            <a:ext cx="216757" cy="712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rostokąt 19"/>
          <p:cNvSpPr/>
          <p:nvPr/>
        </p:nvSpPr>
        <p:spPr>
          <a:xfrm>
            <a:off x="376445" y="1077180"/>
            <a:ext cx="1008807" cy="1368425"/>
          </a:xfrm>
          <a:prstGeom prst="rect">
            <a:avLst/>
          </a:prstGeom>
          <a:solidFill>
            <a:srgbClr val="DA1C5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b="1" dirty="0"/>
              <a:t>Operacje własne max 40%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364202" y="2780928"/>
            <a:ext cx="1152525" cy="1368425"/>
          </a:xfrm>
          <a:prstGeom prst="rect">
            <a:avLst/>
          </a:prstGeom>
          <a:solidFill>
            <a:srgbClr val="DA1C5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b="1" dirty="0"/>
              <a:t>Nabór operacji </a:t>
            </a:r>
            <a:r>
              <a:rPr lang="pl-PL" sz="1200" b="1" dirty="0" smtClean="0"/>
              <a:t>partnerów </a:t>
            </a:r>
            <a:r>
              <a:rPr lang="pl-PL" sz="1200" b="1" u="sng" dirty="0" smtClean="0"/>
              <a:t>min</a:t>
            </a:r>
            <a:r>
              <a:rPr lang="pl-PL" sz="1200" b="1" u="sng" dirty="0"/>
              <a:t>. 60%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1835696" y="2812935"/>
            <a:ext cx="115252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Ogłoszenie </a:t>
            </a:r>
            <a:r>
              <a:rPr lang="pl-PL" sz="1200" dirty="0" smtClean="0"/>
              <a:t/>
            </a:r>
            <a:br>
              <a:rPr lang="pl-PL" sz="1200" dirty="0" smtClean="0"/>
            </a:br>
            <a:r>
              <a:rPr lang="pl-PL" sz="1200" dirty="0" smtClean="0"/>
              <a:t>o </a:t>
            </a:r>
            <a:r>
              <a:rPr lang="pl-PL" sz="1200" dirty="0"/>
              <a:t>naborze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3214883" y="2796509"/>
            <a:ext cx="115252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Wnioski </a:t>
            </a:r>
            <a:r>
              <a:rPr lang="pl-PL" sz="1200" dirty="0" smtClean="0"/>
              <a:t/>
            </a:r>
            <a:br>
              <a:rPr lang="pl-PL" sz="1200" dirty="0" smtClean="0"/>
            </a:br>
            <a:r>
              <a:rPr lang="pl-PL" sz="1200" dirty="0" smtClean="0"/>
              <a:t>o wybór </a:t>
            </a:r>
            <a:r>
              <a:rPr lang="pl-PL" sz="1200" dirty="0"/>
              <a:t>operacji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4541956" y="2797547"/>
            <a:ext cx="115252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 smtClean="0"/>
              <a:t>Opiniowanie Planu Operacyjnego przez WGR ds. KSOW</a:t>
            </a:r>
            <a:endParaRPr lang="pl-PL" sz="1200" dirty="0"/>
          </a:p>
        </p:txBody>
      </p:sp>
      <p:sp>
        <p:nvSpPr>
          <p:cNvPr id="25" name="Prostokąt 24"/>
          <p:cNvSpPr/>
          <p:nvPr/>
        </p:nvSpPr>
        <p:spPr>
          <a:xfrm>
            <a:off x="714374" y="4335552"/>
            <a:ext cx="1039942" cy="1225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r>
              <a:rPr lang="pl-PL" sz="1400" b="1" dirty="0">
                <a:solidFill>
                  <a:schemeClr val="bg1"/>
                </a:solidFill>
              </a:rPr>
              <a:t>Partner KSOW </a:t>
            </a:r>
            <a:r>
              <a:rPr lang="pl-PL" sz="1400" dirty="0"/>
              <a:t>realizuje operację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2195513" y="4797425"/>
            <a:ext cx="1871662" cy="358775"/>
          </a:xfrm>
          <a:prstGeom prst="rect">
            <a:avLst/>
          </a:prstGeom>
          <a:solidFill>
            <a:srgbClr val="556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Umowy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2195513" y="4364038"/>
            <a:ext cx="1871662" cy="360363"/>
          </a:xfrm>
          <a:prstGeom prst="rect">
            <a:avLst/>
          </a:prstGeom>
          <a:solidFill>
            <a:srgbClr val="DA1C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400" dirty="0"/>
              <a:t>Wyłonienie wykonawców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2183753" y="5200740"/>
            <a:ext cx="1871662" cy="360362"/>
          </a:xfrm>
          <a:prstGeom prst="rect">
            <a:avLst/>
          </a:prstGeom>
          <a:solidFill>
            <a:srgbClr val="DA1C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dirty="0"/>
              <a:t>Opłacanie faktur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5885618" y="4364038"/>
            <a:ext cx="1152525" cy="1225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Wniosek </a:t>
            </a:r>
            <a:r>
              <a:rPr lang="pl-PL" sz="1200" dirty="0" smtClean="0"/>
              <a:t>refundacyjny do </a:t>
            </a:r>
            <a:r>
              <a:rPr lang="pl-PL" sz="1200" dirty="0"/>
              <a:t>KSOW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407285" y="4364038"/>
            <a:ext cx="1152525" cy="1225550"/>
          </a:xfrm>
          <a:prstGeom prst="rect">
            <a:avLst/>
          </a:prstGeom>
          <a:solidFill>
            <a:srgbClr val="DA1C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 smtClean="0"/>
              <a:t>Refundacja z KSOW kosztów poniesionych przez Partnera</a:t>
            </a:r>
            <a:endParaRPr lang="pl-PL" sz="1200" dirty="0"/>
          </a:p>
        </p:txBody>
      </p:sp>
      <p:sp>
        <p:nvSpPr>
          <p:cNvPr id="31" name="Prostokąt 30"/>
          <p:cNvSpPr/>
          <p:nvPr/>
        </p:nvSpPr>
        <p:spPr>
          <a:xfrm>
            <a:off x="4427538" y="4335552"/>
            <a:ext cx="1150937" cy="1225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Sprawozdanie/realizacja wskaźników</a:t>
            </a:r>
          </a:p>
        </p:txBody>
      </p:sp>
      <p:cxnSp>
        <p:nvCxnSpPr>
          <p:cNvPr id="37" name="Łącznik prosty ze strzałką 36"/>
          <p:cNvCxnSpPr/>
          <p:nvPr/>
        </p:nvCxnSpPr>
        <p:spPr>
          <a:xfrm>
            <a:off x="1763713" y="5805488"/>
            <a:ext cx="3603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rostokąt 41"/>
          <p:cNvSpPr/>
          <p:nvPr/>
        </p:nvSpPr>
        <p:spPr>
          <a:xfrm>
            <a:off x="7262350" y="2763733"/>
            <a:ext cx="115252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/>
              <a:t>Umowa </a:t>
            </a:r>
            <a:r>
              <a:rPr lang="pl-PL" sz="1200" dirty="0" smtClean="0"/>
              <a:t>z partnerem KSOW na realizację operacji</a:t>
            </a:r>
            <a:endParaRPr lang="pl-PL" sz="1200" dirty="0"/>
          </a:p>
        </p:txBody>
      </p:sp>
      <p:sp>
        <p:nvSpPr>
          <p:cNvPr id="43" name="pole tekstowe 42"/>
          <p:cNvSpPr txBox="1">
            <a:spLocks noChangeArrowheads="1"/>
          </p:cNvSpPr>
          <p:nvPr/>
        </p:nvSpPr>
        <p:spPr bwMode="auto">
          <a:xfrm>
            <a:off x="714374" y="476672"/>
            <a:ext cx="74580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pl-PL" altLang="pl-PL" sz="3200" dirty="0" smtClean="0"/>
              <a:t>KSOW – wg nowych zasad działania </a:t>
            </a:r>
            <a:endParaRPr lang="pl-PL" altLang="pl-PL" sz="3200" dirty="0"/>
          </a:p>
        </p:txBody>
      </p:sp>
      <p:cxnSp>
        <p:nvCxnSpPr>
          <p:cNvPr id="4" name="Łącznik prostoliniowy 3"/>
          <p:cNvCxnSpPr/>
          <p:nvPr/>
        </p:nvCxnSpPr>
        <p:spPr>
          <a:xfrm>
            <a:off x="198969" y="2636912"/>
            <a:ext cx="8693511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/>
          <p:cNvCxnSpPr/>
          <p:nvPr/>
        </p:nvCxnSpPr>
        <p:spPr>
          <a:xfrm>
            <a:off x="3474142" y="1777128"/>
            <a:ext cx="198539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Łącznik prosty ze strzałką 51"/>
          <p:cNvCxnSpPr/>
          <p:nvPr/>
        </p:nvCxnSpPr>
        <p:spPr>
          <a:xfrm>
            <a:off x="4589438" y="1777127"/>
            <a:ext cx="198539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y ze strzałką 52"/>
          <p:cNvCxnSpPr/>
          <p:nvPr/>
        </p:nvCxnSpPr>
        <p:spPr>
          <a:xfrm>
            <a:off x="5690365" y="1781165"/>
            <a:ext cx="190600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/>
          <p:cNvCxnSpPr/>
          <p:nvPr/>
        </p:nvCxnSpPr>
        <p:spPr>
          <a:xfrm>
            <a:off x="2988221" y="3540938"/>
            <a:ext cx="215627" cy="647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ze strzałką 60"/>
          <p:cNvCxnSpPr/>
          <p:nvPr/>
        </p:nvCxnSpPr>
        <p:spPr>
          <a:xfrm>
            <a:off x="4384108" y="3547415"/>
            <a:ext cx="16161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63"/>
          <p:cNvCxnSpPr/>
          <p:nvPr/>
        </p:nvCxnSpPr>
        <p:spPr>
          <a:xfrm>
            <a:off x="5701240" y="3497147"/>
            <a:ext cx="179725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ze strzałką 64"/>
          <p:cNvCxnSpPr/>
          <p:nvPr/>
        </p:nvCxnSpPr>
        <p:spPr>
          <a:xfrm>
            <a:off x="8414875" y="3465139"/>
            <a:ext cx="33224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/>
          <p:cNvCxnSpPr/>
          <p:nvPr/>
        </p:nvCxnSpPr>
        <p:spPr>
          <a:xfrm>
            <a:off x="1791829" y="4581128"/>
            <a:ext cx="3919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Łącznik prosty ze strzałką 66"/>
          <p:cNvCxnSpPr/>
          <p:nvPr/>
        </p:nvCxnSpPr>
        <p:spPr>
          <a:xfrm>
            <a:off x="1802719" y="4948327"/>
            <a:ext cx="38103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/>
          <p:cNvCxnSpPr>
            <a:endCxn id="28" idx="1"/>
          </p:cNvCxnSpPr>
          <p:nvPr/>
        </p:nvCxnSpPr>
        <p:spPr>
          <a:xfrm>
            <a:off x="1791829" y="5380921"/>
            <a:ext cx="39192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prosty ze strzałką 72"/>
          <p:cNvCxnSpPr/>
          <p:nvPr/>
        </p:nvCxnSpPr>
        <p:spPr>
          <a:xfrm>
            <a:off x="4067175" y="5390049"/>
            <a:ext cx="33224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Łącznik prosty ze strzałką 73"/>
          <p:cNvCxnSpPr/>
          <p:nvPr/>
        </p:nvCxnSpPr>
        <p:spPr>
          <a:xfrm>
            <a:off x="5578475" y="5150698"/>
            <a:ext cx="33224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Łącznik prosty ze strzałką 75"/>
          <p:cNvCxnSpPr/>
          <p:nvPr/>
        </p:nvCxnSpPr>
        <p:spPr>
          <a:xfrm>
            <a:off x="7075039" y="5150698"/>
            <a:ext cx="332246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rostokąt 47"/>
          <p:cNvSpPr/>
          <p:nvPr/>
        </p:nvSpPr>
        <p:spPr>
          <a:xfrm>
            <a:off x="5887724" y="2780927"/>
            <a:ext cx="1152525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200" dirty="0" smtClean="0"/>
              <a:t>Akceptacja GR KSOW</a:t>
            </a:r>
            <a:endParaRPr lang="pl-PL" sz="1200" dirty="0"/>
          </a:p>
        </p:txBody>
      </p:sp>
      <p:cxnSp>
        <p:nvCxnSpPr>
          <p:cNvPr id="54" name="Łącznik prosty ze strzałką 53"/>
          <p:cNvCxnSpPr/>
          <p:nvPr/>
        </p:nvCxnSpPr>
        <p:spPr>
          <a:xfrm>
            <a:off x="7061437" y="3497147"/>
            <a:ext cx="179725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9686195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980728"/>
            <a:ext cx="691276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Zadania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Wojewódzkiej </a:t>
            </a: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</a:t>
            </a:r>
            <a:r>
              <a:rPr kumimoji="0" lang="pl-PL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rupy</a:t>
            </a: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Roboczej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ds. KSOW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34380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51017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kumimoji="0" lang="pl-PL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kumimoji="0" lang="pl-PL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395536" y="336278"/>
            <a:ext cx="84969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Zmiana zapisów w ustawie o wspieraniu rozwoju obszarów wiejskich </a:t>
            </a:r>
            <a:br>
              <a:rPr kumimoji="0" lang="pl-PL" b="1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b="1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 udziałem środków Europejskiego Funduszu Rolnego na rzecz Rozwoju Obszarów Wiejskich na lata 2014–2020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 zakresie Wojewódzkiej Grupy Roboczej: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Art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57 ust. 2.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Zarząd województwa powołuje, w drodze uchwały, organ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opiniodawczo-doradczy </a:t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zakresie funkcjonowania KSOW w województwie, w skład którego wchodzą przedstawiciele podmiotów działających na rzecz rozwoju obszarów wiejskich z danego województwa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Art. 57 ust. 2.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4. Do zadań organu, o którym mowa w ust. 2, należy: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1)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opiniowanie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propozycji do planu działania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KSOW, propozycji zmian do tego planu oraz dwuletnich planów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operacyjnych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 ich zmian, na poziomie województwa;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2)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opiniowanie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sprawozdań i informacji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sporządzanych na podstawie planu działania,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ramach okresowego przeglądu realizacji tego planu i dwuletnich planów operacyjnych,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tym wydawanie rekomendacji w sprawie ich zmian, na poziomie województwa;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3) 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zapewnienie wymiany wiedzy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tematycznej, analitycznej i ułatwianie współpracy pomiędzy partnerami KSOW 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przez 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możliwość tworzenia grup tematycznych na poziomie województwa.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600198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088" y="332656"/>
            <a:ext cx="8177212" cy="59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briola" pitchFamily="82" charset="0"/>
              <a:ea typeface="+mn-ea"/>
              <a:cs typeface="Segoe UI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71600" y="980728"/>
            <a:ext cx="691276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Konkurs </a:t>
            </a:r>
            <a:r>
              <a:rPr kumimoji="0" lang="pl-PL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nr 1/2017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dla partnerów </a:t>
            </a: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Krajowej 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Sieci Obszarów Wiejskich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na wybór operacji, które będą realizowane w 2017 r.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 ramach dwuletniego planu operacyjnego na lata 2016–2017</a:t>
            </a:r>
          </a:p>
        </p:txBody>
      </p:sp>
      <p:pic>
        <p:nvPicPr>
          <p:cNvPr id="5" name="Picture 4" descr="C:\Users\malgorzata.bilska\Pictures\Desktop\Przechwytywa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56"/>
            <a:ext cx="9144000" cy="125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18230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146014"/>
            <a:ext cx="8891439" cy="565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" y="5851512"/>
            <a:ext cx="8784064" cy="6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539552" y="764705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800" b="1" dirty="0" smtClean="0"/>
          </a:p>
          <a:p>
            <a:pPr algn="just"/>
            <a:r>
              <a:rPr lang="pl-PL" sz="2800" dirty="0" smtClean="0"/>
              <a:t>Konkurs</a:t>
            </a:r>
            <a:r>
              <a:rPr lang="pl-PL" sz="2800" b="1" dirty="0" smtClean="0"/>
              <a:t> </a:t>
            </a:r>
            <a:r>
              <a:rPr lang="pl-PL" sz="2800" dirty="0"/>
              <a:t>nr 1/2017 dla partnerów </a:t>
            </a:r>
            <a:r>
              <a:rPr lang="pl-PL" sz="2800" dirty="0" smtClean="0"/>
              <a:t>KSOW ogłosił </a:t>
            </a:r>
            <a:r>
              <a:rPr lang="pl-PL" sz="2800" b="1" dirty="0" smtClean="0"/>
              <a:t>Minister </a:t>
            </a:r>
            <a:r>
              <a:rPr lang="pl-PL" sz="2800" b="1" dirty="0"/>
              <a:t>Rolnictwa i Rozwoju Wsi </a:t>
            </a:r>
            <a:r>
              <a:rPr lang="pl-PL" sz="2800" dirty="0"/>
              <a:t>– I</a:t>
            </a:r>
            <a:r>
              <a:rPr lang="pl-PL" sz="2800" dirty="0" smtClean="0"/>
              <a:t>nstytucja </a:t>
            </a:r>
            <a:r>
              <a:rPr lang="pl-PL" sz="2800" dirty="0"/>
              <a:t>Z</a:t>
            </a:r>
            <a:r>
              <a:rPr lang="pl-PL" sz="2800" dirty="0" smtClean="0"/>
              <a:t>arządzająca </a:t>
            </a:r>
            <a:r>
              <a:rPr lang="pl-PL" sz="2800" dirty="0"/>
              <a:t>Programem Rozwoju Obszarów Wiejskich na lata </a:t>
            </a:r>
            <a:r>
              <a:rPr lang="pl-PL" sz="2800" dirty="0" smtClean="0"/>
              <a:t>2014–2020. </a:t>
            </a:r>
          </a:p>
          <a:p>
            <a:pPr algn="just"/>
            <a:endParaRPr lang="pl-PL" sz="2800" dirty="0"/>
          </a:p>
          <a:p>
            <a:pPr algn="just"/>
            <a:r>
              <a:rPr lang="pl-PL" sz="2800" dirty="0" smtClean="0"/>
              <a:t>Konkurs został ogłoszony 26 stycznia 2017 roku </a:t>
            </a:r>
            <a:br>
              <a:rPr lang="pl-PL" sz="2800" dirty="0" smtClean="0"/>
            </a:br>
            <a:r>
              <a:rPr lang="pl-PL" sz="2800" dirty="0" smtClean="0"/>
              <a:t>z terminem składania wniosków od 10 lutego do </a:t>
            </a:r>
            <a:br>
              <a:rPr lang="pl-PL" sz="2800" dirty="0" smtClean="0"/>
            </a:br>
            <a:r>
              <a:rPr lang="pl-PL" sz="2800" dirty="0" smtClean="0"/>
              <a:t>23 lutego 2017 roku.</a:t>
            </a:r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388862" y="6442502"/>
            <a:ext cx="63193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„Europejski Fundusz Rolny na rzecz Rozwoju Obszarów Wiejskich: Europa inwestująca w obszary wiejskie”.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Operacja współfinansowana ze środków Unii Europejskiej w ramach Pomocy Technicznej Programu Rozwoju Obszarów Wiejskich na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 2014–2020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ctr"/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Instytucja Zarządzająca </a:t>
            </a:r>
            <a:r>
              <a:rPr lang="pl-PL" sz="7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PROW 2014–2020 </a:t>
            </a:r>
            <a:r>
              <a:rPr lang="pl-PL" sz="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Minister Rolnictwa i Rozwoju Wsi. Materiał opracowany przez Urząd Marszałkowski Województwa Łódzkiego.  </a:t>
            </a:r>
            <a:endParaRPr lang="pl-PL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108471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9KnBgefcZ0ub6tgdEtwp1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heme/theme1.xml><?xml version="1.0" encoding="utf-8"?>
<a:theme xmlns:a="http://schemas.openxmlformats.org/drawingml/2006/main" name="początk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2_czerwony">
  <a:themeElements>
    <a:clrScheme name="12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czerwony">
  <a:themeElements>
    <a:clrScheme name="13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czerwony">
  <a:themeElements>
    <a:clrScheme name="14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czerwony">
  <a:themeElements>
    <a:clrScheme name="15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czerwony">
  <a:themeElements>
    <a:clrScheme name="16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6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7_czerwony">
  <a:themeElements>
    <a:clrScheme name="17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7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8_czerwony">
  <a:themeElements>
    <a:clrScheme name="18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8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9_czerwony">
  <a:themeElements>
    <a:clrScheme name="19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9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omarańcz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_pomarańcz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zerwon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żółt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_żółt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róż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_róż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granat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1_granat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turkus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_turkus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końc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1_końc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zerwon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1_czerwony">
  <a:themeElements>
    <a:clrScheme name="21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1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22_czerwony">
  <a:themeElements>
    <a:clrScheme name="22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2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2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3_czerwony">
  <a:themeElements>
    <a:clrScheme name="23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3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3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24_czerwony">
  <a:themeElements>
    <a:clrScheme name="24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4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4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25_czerwony">
  <a:themeElements>
    <a:clrScheme name="25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5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5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20_czerwony">
  <a:themeElements>
    <a:clrScheme name="20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0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26_czerwony">
  <a:themeElements>
    <a:clrScheme name="26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6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6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27_czerwony">
  <a:themeElements>
    <a:clrScheme name="27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7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7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3_zielony">
  <a:themeElements>
    <a:clrScheme name="3_ziel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ziel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ziel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4_zielony">
  <a:themeElements>
    <a:clrScheme name="4_ziel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ziel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ziel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czerwony">
  <a:themeElements>
    <a:clrScheme name="6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5_zielony">
  <a:themeElements>
    <a:clrScheme name="5_ziel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ziel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ziel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6_zielony">
  <a:themeElements>
    <a:clrScheme name="6_ziel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ziel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ziel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7_zielon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_zielony">
      <a:majorFont>
        <a:latin typeface="Arial"/>
        <a:ea typeface=""/>
        <a:cs typeface="Arial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28_czerwon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8_czerwony">
      <a:majorFont>
        <a:latin typeface="Arial"/>
        <a:ea typeface=""/>
        <a:cs typeface="Arial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czerwony">
  <a:themeElements>
    <a:clrScheme name="7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czerwony">
  <a:themeElements>
    <a:clrScheme name="8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czerwony">
  <a:themeElements>
    <a:clrScheme name="9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czerwony">
  <a:themeElements>
    <a:clrScheme name="10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czerwony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czerwony">
  <a:themeElements>
    <a:clrScheme name="11_czerwony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czerwony">
      <a:majorFont>
        <a:latin typeface="Arial"/>
        <a:ea typeface=""/>
        <a:cs typeface="Arial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czerwony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3670</TotalTime>
  <Words>4909</Words>
  <Application>Microsoft Office PowerPoint</Application>
  <PresentationFormat>Pokaz na ekranie (4:3)</PresentationFormat>
  <Paragraphs>640</Paragraphs>
  <Slides>43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44</vt:i4>
      </vt:variant>
      <vt:variant>
        <vt:lpstr>Tytuły slajdów</vt:lpstr>
      </vt:variant>
      <vt:variant>
        <vt:i4>43</vt:i4>
      </vt:variant>
    </vt:vector>
  </HeadingPairs>
  <TitlesOfParts>
    <vt:vector size="87" baseType="lpstr">
      <vt:lpstr>początkowy</vt:lpstr>
      <vt:lpstr>1_czerwony</vt:lpstr>
      <vt:lpstr>3_czerwony</vt:lpstr>
      <vt:lpstr>6_czerwony</vt:lpstr>
      <vt:lpstr>7_czerwony</vt:lpstr>
      <vt:lpstr>8_czerwony</vt:lpstr>
      <vt:lpstr>9_czerwony</vt:lpstr>
      <vt:lpstr>10_czerwony</vt:lpstr>
      <vt:lpstr>11_czerwony</vt:lpstr>
      <vt:lpstr>12_czerwony</vt:lpstr>
      <vt:lpstr>13_czerwony</vt:lpstr>
      <vt:lpstr>14_czerwony</vt:lpstr>
      <vt:lpstr>15_czerwony</vt:lpstr>
      <vt:lpstr>16_czerwony</vt:lpstr>
      <vt:lpstr>17_czerwony</vt:lpstr>
      <vt:lpstr>18_czerwony</vt:lpstr>
      <vt:lpstr>19_czerwony</vt:lpstr>
      <vt:lpstr>pomarańczowy</vt:lpstr>
      <vt:lpstr>1_pomarańczowy</vt:lpstr>
      <vt:lpstr>żółty</vt:lpstr>
      <vt:lpstr>1_żółty</vt:lpstr>
      <vt:lpstr>różowy</vt:lpstr>
      <vt:lpstr>1_różowy</vt:lpstr>
      <vt:lpstr>granatowy</vt:lpstr>
      <vt:lpstr>1_granatowy</vt:lpstr>
      <vt:lpstr>turkusowy</vt:lpstr>
      <vt:lpstr>1_turkusowy</vt:lpstr>
      <vt:lpstr>końcowy</vt:lpstr>
      <vt:lpstr>1_końcowy</vt:lpstr>
      <vt:lpstr>21_czerwony</vt:lpstr>
      <vt:lpstr>22_czerwony</vt:lpstr>
      <vt:lpstr>23_czerwony</vt:lpstr>
      <vt:lpstr>24_czerwony</vt:lpstr>
      <vt:lpstr>25_czerwony</vt:lpstr>
      <vt:lpstr>20_czerwony</vt:lpstr>
      <vt:lpstr>26_czerwony</vt:lpstr>
      <vt:lpstr>27_czerwony</vt:lpstr>
      <vt:lpstr>3_zielony</vt:lpstr>
      <vt:lpstr>4_zielony</vt:lpstr>
      <vt:lpstr>5_zielony</vt:lpstr>
      <vt:lpstr>6_zielony</vt:lpstr>
      <vt:lpstr>Projekt domyślny</vt:lpstr>
      <vt:lpstr>7_zielony</vt:lpstr>
      <vt:lpstr>28_czerwony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Monika Kornacka</dc:creator>
  <cp:lastModifiedBy>Małgorzata Sibińska</cp:lastModifiedBy>
  <cp:revision>264</cp:revision>
  <dcterms:created xsi:type="dcterms:W3CDTF">2013-04-03T19:48:29Z</dcterms:created>
  <dcterms:modified xsi:type="dcterms:W3CDTF">2017-12-06T09:12:59Z</dcterms:modified>
</cp:coreProperties>
</file>