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1" r:id="rId1"/>
    <p:sldMasterId id="2147483672" r:id="rId2"/>
    <p:sldMasterId id="2147483673" r:id="rId3"/>
    <p:sldMasterId id="2147483674" r:id="rId4"/>
  </p:sldMasterIdLst>
  <p:notesMasterIdLst>
    <p:notesMasterId r:id="rId13"/>
  </p:notesMasterIdLst>
  <p:sldIdLst>
    <p:sldId id="257" r:id="rId5"/>
    <p:sldId id="258" r:id="rId6"/>
    <p:sldId id="268" r:id="rId7"/>
    <p:sldId id="269" r:id="rId8"/>
    <p:sldId id="266" r:id="rId9"/>
    <p:sldId id="267" r:id="rId10"/>
    <p:sldId id="265" r:id="rId11"/>
    <p:sldId id="264" r:id="rId1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12953-2C5F-EF4E-AA83-7FBAA1E97F59}" v="3" dt="2019-11-19T09:47:19.422"/>
    <p1510:client id="{74A1D164-9345-744A-B4FF-DAD9AD17A8F5}" v="47" dt="2019-11-18T17:36:50.472"/>
  </p1510:revLst>
</p1510:revInfo>
</file>

<file path=ppt/tableStyles.xml><?xml version="1.0" encoding="utf-8"?>
<a:tblStyleLst xmlns:a="http://schemas.openxmlformats.org/drawingml/2006/main" def="{106F7A38-2457-4721-AEC2-E71E057B1861}">
  <a:tblStyle styleId="{106F7A38-2457-4721-AEC2-E71E057B1861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5E6"/>
          </a:solidFill>
        </a:fill>
      </a:tcStyle>
    </a:wholeTbl>
    <a:band1H>
      <a:tcTxStyle/>
      <a:tcStyle>
        <a:tcBdr/>
        <a:fill>
          <a:solidFill>
            <a:srgbClr val="FEE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04"/>
  </p:normalViewPr>
  <p:slideViewPr>
    <p:cSldViewPr>
      <p:cViewPr varScale="1">
        <p:scale>
          <a:sx n="105" d="100"/>
          <a:sy n="105" d="100"/>
        </p:scale>
        <p:origin x="18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o Grilo" userId="4d686f8d0702ee7c" providerId="LiveId" clId="{0C90004D-982D-DC40-B215-B40E19C8E1EA}"/>
    <pc:docChg chg="modSld">
      <pc:chgData name="Antonio Grilo" userId="4d686f8d0702ee7c" providerId="LiveId" clId="{0C90004D-982D-DC40-B215-B40E19C8E1EA}" dt="2019-11-19T00:26:49.691" v="6" actId="20577"/>
      <pc:docMkLst>
        <pc:docMk/>
      </pc:docMkLst>
      <pc:sldChg chg="modSp">
        <pc:chgData name="Antonio Grilo" userId="4d686f8d0702ee7c" providerId="LiveId" clId="{0C90004D-982D-DC40-B215-B40E19C8E1EA}" dt="2019-11-19T00:26:49.691" v="6" actId="20577"/>
        <pc:sldMkLst>
          <pc:docMk/>
          <pc:sldMk cId="665533472" sldId="268"/>
        </pc:sldMkLst>
        <pc:spChg chg="mod">
          <ac:chgData name="Antonio Grilo" userId="4d686f8d0702ee7c" providerId="LiveId" clId="{0C90004D-982D-DC40-B215-B40E19C8E1EA}" dt="2019-11-19T00:26:49.691" v="6" actId="20577"/>
          <ac:spMkLst>
            <pc:docMk/>
            <pc:sldMk cId="665533472" sldId="268"/>
            <ac:spMk id="9" creationId="{B6243ED9-4F48-8444-AD95-0B175D6AA76C}"/>
          </ac:spMkLst>
        </pc:spChg>
      </pc:sldChg>
    </pc:docChg>
  </pc:docChgLst>
  <pc:docChgLst>
    <pc:chgData name="Antonio Grilo" userId="4d686f8d0702ee7c" providerId="LiveId" clId="{35F12953-2C5F-EF4E-AA83-7FBAA1E97F59}"/>
    <pc:docChg chg="modSld">
      <pc:chgData name="Antonio Grilo" userId="4d686f8d0702ee7c" providerId="LiveId" clId="{35F12953-2C5F-EF4E-AA83-7FBAA1E97F59}" dt="2019-11-19T09:50:44.690" v="80" actId="20577"/>
      <pc:docMkLst>
        <pc:docMk/>
      </pc:docMkLst>
      <pc:sldChg chg="modSp">
        <pc:chgData name="Antonio Grilo" userId="4d686f8d0702ee7c" providerId="LiveId" clId="{35F12953-2C5F-EF4E-AA83-7FBAA1E97F59}" dt="2019-11-19T08:50:02.986" v="41" actId="1076"/>
        <pc:sldMkLst>
          <pc:docMk/>
          <pc:sldMk cId="0" sldId="257"/>
        </pc:sldMkLst>
        <pc:spChg chg="mod">
          <ac:chgData name="Antonio Grilo" userId="4d686f8d0702ee7c" providerId="LiveId" clId="{35F12953-2C5F-EF4E-AA83-7FBAA1E97F59}" dt="2019-11-19T08:49:49.774" v="39" actId="403"/>
          <ac:spMkLst>
            <pc:docMk/>
            <pc:sldMk cId="0" sldId="257"/>
            <ac:spMk id="4" creationId="{4AB17402-4024-2040-BE54-AC9344316691}"/>
          </ac:spMkLst>
        </pc:spChg>
        <pc:spChg chg="mod">
          <ac:chgData name="Antonio Grilo" userId="4d686f8d0702ee7c" providerId="LiveId" clId="{35F12953-2C5F-EF4E-AA83-7FBAA1E97F59}" dt="2019-11-19T08:49:56.973" v="40" actId="1076"/>
          <ac:spMkLst>
            <pc:docMk/>
            <pc:sldMk cId="0" sldId="257"/>
            <ac:spMk id="133" creationId="{00000000-0000-0000-0000-000000000000}"/>
          </ac:spMkLst>
        </pc:spChg>
        <pc:picChg chg="mod">
          <ac:chgData name="Antonio Grilo" userId="4d686f8d0702ee7c" providerId="LiveId" clId="{35F12953-2C5F-EF4E-AA83-7FBAA1E97F59}" dt="2019-11-19T08:50:02.986" v="41" actId="1076"/>
          <ac:picMkLst>
            <pc:docMk/>
            <pc:sldMk cId="0" sldId="257"/>
            <ac:picMk id="8" creationId="{AF1FD053-EF38-724E-B5F1-B5115EF9F2AD}"/>
          </ac:picMkLst>
        </pc:picChg>
      </pc:sldChg>
      <pc:sldChg chg="addSp modSp">
        <pc:chgData name="Antonio Grilo" userId="4d686f8d0702ee7c" providerId="LiveId" clId="{35F12953-2C5F-EF4E-AA83-7FBAA1E97F59}" dt="2019-11-19T09:48:06.096" v="61" actId="403"/>
        <pc:sldMkLst>
          <pc:docMk/>
          <pc:sldMk cId="665533472" sldId="268"/>
        </pc:sldMkLst>
        <pc:spChg chg="add mod">
          <ac:chgData name="Antonio Grilo" userId="4d686f8d0702ee7c" providerId="LiveId" clId="{35F12953-2C5F-EF4E-AA83-7FBAA1E97F59}" dt="2019-11-19T09:48:06.096" v="61" actId="403"/>
          <ac:spMkLst>
            <pc:docMk/>
            <pc:sldMk cId="665533472" sldId="268"/>
            <ac:spMk id="2" creationId="{B28ED788-F2F6-634B-B8FD-E90CC7BE9C4E}"/>
          </ac:spMkLst>
        </pc:spChg>
        <pc:spChg chg="mod">
          <ac:chgData name="Antonio Grilo" userId="4d686f8d0702ee7c" providerId="LiveId" clId="{35F12953-2C5F-EF4E-AA83-7FBAA1E97F59}" dt="2019-11-19T09:47:41.719" v="54" actId="1076"/>
          <ac:spMkLst>
            <pc:docMk/>
            <pc:sldMk cId="665533472" sldId="268"/>
            <ac:spMk id="9" creationId="{B6243ED9-4F48-8444-AD95-0B175D6AA76C}"/>
          </ac:spMkLst>
        </pc:spChg>
      </pc:sldChg>
      <pc:sldChg chg="modSp">
        <pc:chgData name="Antonio Grilo" userId="4d686f8d0702ee7c" providerId="LiveId" clId="{35F12953-2C5F-EF4E-AA83-7FBAA1E97F59}" dt="2019-11-19T09:50:44.690" v="80" actId="20577"/>
        <pc:sldMkLst>
          <pc:docMk/>
          <pc:sldMk cId="773962506" sldId="269"/>
        </pc:sldMkLst>
        <pc:spChg chg="mod">
          <ac:chgData name="Antonio Grilo" userId="4d686f8d0702ee7c" providerId="LiveId" clId="{35F12953-2C5F-EF4E-AA83-7FBAA1E97F59}" dt="2019-11-19T09:50:44.690" v="80" actId="20577"/>
          <ac:spMkLst>
            <pc:docMk/>
            <pc:sldMk cId="773962506" sldId="269"/>
            <ac:spMk id="3" creationId="{7D870718-67A3-CF49-ACB0-DDA7968E6A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0796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5747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9560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2200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itle page + name">
  <p:cSld name="BASIC title page + nam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933578" y="472514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933578" y="5157216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3"/>
          </p:nvPr>
        </p:nvSpPr>
        <p:spPr>
          <a:xfrm>
            <a:off x="933578" y="5589264"/>
            <a:ext cx="7272337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4"/>
          </p:nvPr>
        </p:nvSpPr>
        <p:spPr>
          <a:xfrm>
            <a:off x="971600" y="6309320"/>
            <a:ext cx="7415683" cy="38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r" rtl="0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" name="Kép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1268"/>
            <a:ext cx="4283968" cy="3079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Yellow origami">
  <p:cSld name="CONTENTpage Yellow origami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Shape 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80728" y="1093028"/>
            <a:ext cx="6153684" cy="564833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Blue origami">
  <p:cSld name="CONTENTpage Blue origami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hape 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80728" y="1093028"/>
            <a:ext cx="6153683" cy="564833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Dark Green origami">
  <p:cSld name="CONTENTpage Dark Green origami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80728" y="1093028"/>
            <a:ext cx="6153683" cy="564833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Image square + legend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full width title upon">
  <p:cSld name="IMAGE full width title up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1" cy="6813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539552" y="465313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full width title top">
  <p:cSld name="IMAGE full width title top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0" y="1340769"/>
            <a:ext cx="9144001" cy="54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K page Yellow">
  <p:cSld name="BLOCK page Yellow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0" y="1556792"/>
            <a:ext cx="9144000" cy="525658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755575" y="1844824"/>
            <a:ext cx="7776865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55576" y="2852935"/>
            <a:ext cx="7776864" cy="30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32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/>
          <p:nvPr/>
        </p:nvSpPr>
        <p:spPr>
          <a:xfrm>
            <a:off x="457200" y="432000"/>
            <a:ext cx="8229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Click to edit title style</a:t>
            </a: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OCK page Blue">
  <p:cSld name="1_BLOCK page Blu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0" y="1556792"/>
            <a:ext cx="9144000" cy="5256584"/>
          </a:xfrm>
          <a:prstGeom prst="rect">
            <a:avLst/>
          </a:prstGeom>
          <a:solidFill>
            <a:srgbClr val="1CB8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755575" y="1844824"/>
            <a:ext cx="7776865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755576" y="2852935"/>
            <a:ext cx="7776864" cy="30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/>
          <p:nvPr/>
        </p:nvSpPr>
        <p:spPr>
          <a:xfrm>
            <a:off x="457200" y="432000"/>
            <a:ext cx="8229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Click to edit title style</a:t>
            </a: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K page Light grren">
  <p:cSld name="BLOCK page Light grren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0" y="1556792"/>
            <a:ext cx="9144000" cy="5256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755575" y="1844824"/>
            <a:ext cx="7776865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55576" y="2852935"/>
            <a:ext cx="7776864" cy="30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/>
          <p:nvPr/>
        </p:nvSpPr>
        <p:spPr>
          <a:xfrm>
            <a:off x="457200" y="432000"/>
            <a:ext cx="8229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Click to edit title style</a:t>
            </a: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Shape 113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OCK page Dark grren">
  <p:cSld name="BLOCK page Dark grre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0" y="1556792"/>
            <a:ext cx="9144000" cy="5256584"/>
          </a:xfrm>
          <a:prstGeom prst="rect">
            <a:avLst/>
          </a:prstGeom>
          <a:solidFill>
            <a:srgbClr val="1599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755575" y="1844824"/>
            <a:ext cx="7776865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755576" y="2852935"/>
            <a:ext cx="7776864" cy="30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/>
          <p:nvPr/>
        </p:nvSpPr>
        <p:spPr>
          <a:xfrm>
            <a:off x="457200" y="432000"/>
            <a:ext cx="82296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sz="4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Click to edit title style</a:t>
            </a:r>
            <a:endParaRPr sz="4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ogo only page">
  <p:cSld name="BASIC logo only pag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itle page">
  <p:cSld name="BASIC title pag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4" name="Kép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1268"/>
            <a:ext cx="4283968" cy="3079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xt page ok">
  <p:cSld name="CONTENT text page ok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8207375" cy="518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page" type="title">
  <p:cSld name="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able page">
  <p:cSld name="CONTENT Table pag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467544" y="432000"/>
            <a:ext cx="8229600" cy="634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/>
          <p:nvPr/>
        </p:nvSpPr>
        <p:spPr>
          <a:xfrm>
            <a:off x="539552" y="1340768"/>
            <a:ext cx="81369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67544" y="5157788"/>
            <a:ext cx="8208144" cy="122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+ legend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2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page Light Green origami">
  <p:cSld name="CONTENTpage Light Green origami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80728" y="1093028"/>
            <a:ext cx="6153684" cy="564834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1196752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2492896"/>
            <a:ext cx="3008313" cy="3057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3575050" y="1205802"/>
            <a:ext cx="5111750" cy="49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Shape 10"/>
          <p:cNvGraphicFramePr/>
          <p:nvPr/>
        </p:nvGraphicFramePr>
        <p:xfrm>
          <a:off x="0" y="6807656"/>
          <a:ext cx="9144000" cy="365770"/>
        </p:xfrm>
        <a:graphic>
          <a:graphicData uri="http://schemas.openxmlformats.org/drawingml/2006/table">
            <a:tbl>
              <a:tblPr firstRow="1" bandRow="1">
                <a:noFill/>
                <a:tableStyleId>{106F7A38-2457-4721-AEC2-E71E057B1861}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Shape 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980728" y="1093028"/>
            <a:ext cx="6153684" cy="564833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368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aphicFrame>
        <p:nvGraphicFramePr>
          <p:cNvPr id="32" name="Shape 32"/>
          <p:cNvGraphicFramePr/>
          <p:nvPr/>
        </p:nvGraphicFramePr>
        <p:xfrm>
          <a:off x="0" y="6807656"/>
          <a:ext cx="9144000" cy="365770"/>
        </p:xfrm>
        <a:graphic>
          <a:graphicData uri="http://schemas.openxmlformats.org/drawingml/2006/table">
            <a:tbl>
              <a:tblPr firstRow="1" bandRow="1">
                <a:noFill/>
                <a:tableStyleId>{106F7A38-2457-4721-AEC2-E71E057B1861}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680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GB"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Kép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47" y="118136"/>
            <a:ext cx="1618274" cy="86259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7236296" y="6528636"/>
            <a:ext cx="1800225" cy="284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-GB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6" name="Shape 86"/>
          <p:cNvGraphicFramePr/>
          <p:nvPr/>
        </p:nvGraphicFramePr>
        <p:xfrm>
          <a:off x="0" y="6807656"/>
          <a:ext cx="9144000" cy="365770"/>
        </p:xfrm>
        <a:graphic>
          <a:graphicData uri="http://schemas.openxmlformats.org/drawingml/2006/table">
            <a:tbl>
              <a:tblPr firstRow="1" bandRow="1">
                <a:noFill/>
                <a:tableStyleId>{106F7A38-2457-4721-AEC2-E71E057B1861}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Shape 94"/>
          <p:cNvGraphicFramePr/>
          <p:nvPr/>
        </p:nvGraphicFramePr>
        <p:xfrm>
          <a:off x="0" y="6807656"/>
          <a:ext cx="9144000" cy="365770"/>
        </p:xfrm>
        <a:graphic>
          <a:graphicData uri="http://schemas.openxmlformats.org/drawingml/2006/table">
            <a:tbl>
              <a:tblPr firstRow="1" bandRow="1">
                <a:noFill/>
                <a:tableStyleId>{106F7A38-2457-4721-AEC2-E71E057B1861}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CB8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59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5" name="Shape 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7952" y="174312"/>
            <a:ext cx="1546536" cy="6624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971600" y="4365104"/>
            <a:ext cx="7272337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US" dirty="0"/>
              <a:t>“Definition of I4.0 public policy initiatives” 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en-GB" sz="3200" dirty="0"/>
              <a:t>Regional Overview</a:t>
            </a:r>
            <a:r>
              <a:rPr lang="en-GB" sz="3200" b="0" i="0" u="none" strike="noStrike" cap="none" dirty="0">
                <a:solidFill>
                  <a:schemeClr val="dk2"/>
                </a:solidFill>
                <a:sym typeface="Arial"/>
              </a:rPr>
              <a:t> and Good Practices</a:t>
            </a:r>
            <a:endParaRPr sz="3200" b="0" i="0" u="none" strike="noStrike" cap="none" dirty="0">
              <a:solidFill>
                <a:schemeClr val="dk2"/>
              </a:solidFill>
              <a:sym typeface="Arial"/>
            </a:endParaRPr>
          </a:p>
        </p:txBody>
      </p:sp>
      <p:sp>
        <p:nvSpPr>
          <p:cNvPr id="133" name="Shape 133"/>
          <p:cNvSpPr txBox="1">
            <a:spLocks noGrp="1"/>
          </p:cNvSpPr>
          <p:nvPr>
            <p:ph type="body" idx="4"/>
          </p:nvPr>
        </p:nvSpPr>
        <p:spPr>
          <a:xfrm>
            <a:off x="975816" y="6470576"/>
            <a:ext cx="7415683" cy="38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en-GB" dirty="0"/>
              <a:t>19 November, 2019 3rd Transnational Thematic Meeting, </a:t>
            </a:r>
            <a:r>
              <a:rPr lang="en-GB" dirty="0" err="1"/>
              <a:t>Lisboa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1FD053-EF38-724E-B5F1-B5115EF9F2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07223"/>
            <a:ext cx="2133600" cy="8604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17402-4024-2040-BE54-AC9344316691}"/>
              </a:ext>
            </a:extLst>
          </p:cNvPr>
          <p:cNvSpPr txBox="1"/>
          <p:nvPr/>
        </p:nvSpPr>
        <p:spPr>
          <a:xfrm>
            <a:off x="3410890" y="5692179"/>
            <a:ext cx="2962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António Grilo</a:t>
            </a:r>
          </a:p>
          <a:p>
            <a:pPr algn="ctr"/>
            <a:r>
              <a:rPr lang="en-US" sz="1600" dirty="0" err="1"/>
              <a:t>Universidade</a:t>
            </a:r>
            <a:r>
              <a:rPr lang="en-US" sz="1600" dirty="0"/>
              <a:t> NOVA de </a:t>
            </a:r>
            <a:r>
              <a:rPr lang="en-US" sz="1600" dirty="0" err="1"/>
              <a:t>Lisboa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6923112" cy="105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3200" dirty="0"/>
              <a:t>Definition of I4.0 Public Policy Initiatives: Proposed Methodology</a:t>
            </a: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C:\Users\BarnaKa\Downloads\INNO_PROV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9"/>
          <a:stretch/>
        </p:blipFill>
        <p:spPr bwMode="auto">
          <a:xfrm>
            <a:off x="7308304" y="148389"/>
            <a:ext cx="1656184" cy="7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A27DE5-D4A0-EB41-85CE-F0C706A25E73}"/>
              </a:ext>
            </a:extLst>
          </p:cNvPr>
          <p:cNvSpPr txBox="1"/>
          <p:nvPr/>
        </p:nvSpPr>
        <p:spPr>
          <a:xfrm>
            <a:off x="317660" y="2590638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Analysis of Partners’ Regional / National I4.0 Public Policies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921B9-0F06-3449-B4DD-16AE964F9612}"/>
              </a:ext>
            </a:extLst>
          </p:cNvPr>
          <p:cNvSpPr txBox="1"/>
          <p:nvPr/>
        </p:nvSpPr>
        <p:spPr>
          <a:xfrm>
            <a:off x="317660" y="329217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Overview of other EU Regional / National I4.0 Public Policies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8405D-24BB-1A4F-8D97-8EBBEC6EBB2E}"/>
              </a:ext>
            </a:extLst>
          </p:cNvPr>
          <p:cNvSpPr txBox="1"/>
          <p:nvPr/>
        </p:nvSpPr>
        <p:spPr>
          <a:xfrm>
            <a:off x="317660" y="3973489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Overview of other countries National I4.0 Public Policies (US, Japan, China, Australia)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71B78E23-502B-9B4C-BB20-692EEE97EAFD}"/>
              </a:ext>
            </a:extLst>
          </p:cNvPr>
          <p:cNvSpPr/>
          <p:nvPr/>
        </p:nvSpPr>
        <p:spPr>
          <a:xfrm rot="5400000">
            <a:off x="3716661" y="3090857"/>
            <a:ext cx="2610778" cy="324036"/>
          </a:xfrm>
          <a:prstGeom prst="triangle">
            <a:avLst>
              <a:gd name="adj" fmla="val 51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83F90F-186F-3C46-B97C-41B2CE48B8AC}"/>
              </a:ext>
            </a:extLst>
          </p:cNvPr>
          <p:cNvSpPr txBox="1"/>
          <p:nvPr/>
        </p:nvSpPr>
        <p:spPr>
          <a:xfrm>
            <a:off x="5392907" y="2503286"/>
            <a:ext cx="34163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Cross Country Comparison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+ 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Good Practices &amp; Case Studies</a:t>
            </a:r>
          </a:p>
          <a:p>
            <a:pPr algn="ctr"/>
            <a:endParaRPr lang="en-US" sz="1800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6BEF2FD4-0528-064D-9217-3713C80EB956}"/>
              </a:ext>
            </a:extLst>
          </p:cNvPr>
          <p:cNvSpPr/>
          <p:nvPr/>
        </p:nvSpPr>
        <p:spPr>
          <a:xfrm>
            <a:off x="6804248" y="4303771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2B116-BDF9-FF4C-9B44-B5F89B7196DD}"/>
              </a:ext>
            </a:extLst>
          </p:cNvPr>
          <p:cNvSpPr txBox="1"/>
          <p:nvPr/>
        </p:nvSpPr>
        <p:spPr>
          <a:xfrm>
            <a:off x="1037548" y="5711285"/>
            <a:ext cx="777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Report on </a:t>
            </a:r>
            <a:r>
              <a:rPr lang="en-US" sz="2400" b="1" dirty="0"/>
              <a:t>“Lessons from I4.0 Public Policy Initiatives” </a:t>
            </a:r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3FAC1E-491D-DE4D-B202-6E45BDCB28DF}"/>
              </a:ext>
            </a:extLst>
          </p:cNvPr>
          <p:cNvSpPr txBox="1"/>
          <p:nvPr/>
        </p:nvSpPr>
        <p:spPr>
          <a:xfrm>
            <a:off x="353642" y="1947483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In-depth Analysis of Portugal’s I4.0 Public Policies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647710"/>
            <a:ext cx="8229600" cy="105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Portuguese I4.0 </a:t>
            </a: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Policy</a:t>
            </a:r>
            <a:b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since</a:t>
            </a: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2017</a:t>
            </a:r>
            <a:endParaRPr sz="4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C:\Users\BarnaKa\Downloads\INNO_PROV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9"/>
          <a:stretch/>
        </p:blipFill>
        <p:spPr bwMode="auto">
          <a:xfrm>
            <a:off x="7308304" y="148389"/>
            <a:ext cx="1656184" cy="7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B933C1-5B8F-D142-B729-80DB50D9C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34" y="2420888"/>
            <a:ext cx="4782490" cy="266902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292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43ED9-4F48-8444-AD95-0B175D6AA76C}"/>
              </a:ext>
            </a:extLst>
          </p:cNvPr>
          <p:cNvSpPr txBox="1"/>
          <p:nvPr/>
        </p:nvSpPr>
        <p:spPr>
          <a:xfrm>
            <a:off x="5309410" y="2086084"/>
            <a:ext cx="383459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sz="1800" b="1" dirty="0"/>
              <a:t>i4.0 strategy </a:t>
            </a:r>
            <a:r>
              <a:rPr lang="en-US" dirty="0"/>
              <a:t>was built using a </a:t>
            </a:r>
            <a:r>
              <a:rPr lang="en-US" sz="1800" b="1" dirty="0"/>
              <a:t>bottom-up strategy</a:t>
            </a:r>
            <a:r>
              <a:rPr lang="en-US" dirty="0"/>
              <a:t>, listening through interviews, workshops and auditions, </a:t>
            </a:r>
            <a:r>
              <a:rPr lang="en-US" sz="1600" b="1" dirty="0"/>
              <a:t>88 companies </a:t>
            </a:r>
            <a:r>
              <a:rPr lang="en-US" dirty="0"/>
              <a:t>– coming from </a:t>
            </a:r>
            <a:r>
              <a:rPr lang="en-US" sz="1600" b="1" dirty="0"/>
              <a:t>4 fields of business relevant to the Portuguese economy</a:t>
            </a:r>
            <a:r>
              <a:rPr lang="en-US" dirty="0"/>
              <a:t> for their number and importance and their level of preparation for the technological adoption </a:t>
            </a:r>
          </a:p>
          <a:p>
            <a:endParaRPr lang="en-US" dirty="0"/>
          </a:p>
          <a:p>
            <a:r>
              <a:rPr lang="en-US" dirty="0"/>
              <a:t>– as well as </a:t>
            </a:r>
            <a:r>
              <a:rPr lang="en-US" sz="1600" b="1" dirty="0"/>
              <a:t>25 other entities – of various kinds such as academic institutions’, institutes or associations </a:t>
            </a:r>
            <a:r>
              <a:rPr lang="en-US" dirty="0"/>
              <a:t>– from </a:t>
            </a:r>
            <a:r>
              <a:rPr lang="en-US" b="1" dirty="0"/>
              <a:t>April to June 2016</a:t>
            </a:r>
            <a:r>
              <a:rPr lang="en-US" dirty="0"/>
              <a:t>, who proposed a set of measures to accelerate the adoption of industry 4.0 by national companies.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ED788-F2F6-634B-B8FD-E90CC7BE9C4E}"/>
              </a:ext>
            </a:extLst>
          </p:cNvPr>
          <p:cNvSpPr txBox="1"/>
          <p:nvPr/>
        </p:nvSpPr>
        <p:spPr>
          <a:xfrm>
            <a:off x="885647" y="5301208"/>
            <a:ext cx="33858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64</a:t>
            </a:r>
            <a:r>
              <a:rPr lang="en-US" sz="2400" b="1" dirty="0"/>
              <a:t> public and private </a:t>
            </a:r>
          </a:p>
          <a:p>
            <a:pPr algn="ctr"/>
            <a:r>
              <a:rPr lang="en-US" sz="2400" b="1" dirty="0"/>
              <a:t>initiatives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5533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352397"/>
            <a:ext cx="8229600" cy="105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Portuguese I4.0 </a:t>
            </a: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Public</a:t>
            </a: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Policy</a:t>
            </a:r>
            <a:endParaRPr sz="4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C:\Users\BarnaKa\Downloads\INNO_PROV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9"/>
          <a:stretch/>
        </p:blipFill>
        <p:spPr bwMode="auto">
          <a:xfrm>
            <a:off x="7308304" y="148389"/>
            <a:ext cx="1656184" cy="7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CCA36D-7CD5-6449-95AC-9ECFBA39C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5" y="1340768"/>
            <a:ext cx="685887" cy="53564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870718-67A3-CF49-ACB0-DDA7968E6AC0}"/>
              </a:ext>
            </a:extLst>
          </p:cNvPr>
          <p:cNvSpPr txBox="1"/>
          <p:nvPr/>
        </p:nvSpPr>
        <p:spPr>
          <a:xfrm>
            <a:off x="1418544" y="1568340"/>
            <a:ext cx="5400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Human Resources Capability </a:t>
            </a:r>
            <a:r>
              <a:rPr lang="en-US" sz="2000" b="1"/>
              <a:t>and Capacity</a:t>
            </a:r>
            <a:endParaRPr lang="en-US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AB3C1F-B946-C540-B636-69B9F848A53F}"/>
              </a:ext>
            </a:extLst>
          </p:cNvPr>
          <p:cNvSpPr txBox="1"/>
          <p:nvPr/>
        </p:nvSpPr>
        <p:spPr>
          <a:xfrm>
            <a:off x="1418544" y="2492896"/>
            <a:ext cx="3092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Cooperative Ecosystem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C6176C-1EBD-CE4F-9643-4AA599FD0DEB}"/>
              </a:ext>
            </a:extLst>
          </p:cNvPr>
          <p:cNvSpPr txBox="1"/>
          <p:nvPr/>
        </p:nvSpPr>
        <p:spPr>
          <a:xfrm>
            <a:off x="1408915" y="3356992"/>
            <a:ext cx="157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Startup i4.0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C583DA-2ECE-2244-A6FF-2A408EB416FB}"/>
              </a:ext>
            </a:extLst>
          </p:cNvPr>
          <p:cNvSpPr txBox="1"/>
          <p:nvPr/>
        </p:nvSpPr>
        <p:spPr>
          <a:xfrm>
            <a:off x="1418544" y="4281548"/>
            <a:ext cx="3788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Funding / Investment support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2AED1D-3B85-8048-8501-B11324A8394E}"/>
              </a:ext>
            </a:extLst>
          </p:cNvPr>
          <p:cNvSpPr txBox="1"/>
          <p:nvPr/>
        </p:nvSpPr>
        <p:spPr>
          <a:xfrm>
            <a:off x="1346275" y="5206104"/>
            <a:ext cx="2603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Internationalization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522DFC-E05A-0C45-8D3C-A5318A08C17A}"/>
              </a:ext>
            </a:extLst>
          </p:cNvPr>
          <p:cNvSpPr txBox="1"/>
          <p:nvPr/>
        </p:nvSpPr>
        <p:spPr>
          <a:xfrm>
            <a:off x="1346275" y="6130660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Legal and Standards Adaptation </a:t>
            </a:r>
          </a:p>
        </p:txBody>
      </p:sp>
    </p:spTree>
    <p:extLst>
      <p:ext uri="{BB962C8B-B14F-4D97-AF65-F5344CB8AC3E}">
        <p14:creationId xmlns:p14="http://schemas.microsoft.com/office/powerpoint/2010/main" val="773962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ESIF</a:t>
            </a:r>
            <a:endParaRPr sz="4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C:\Users\BarnaKa\Downloads\INNO_PROV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9"/>
          <a:stretch/>
        </p:blipFill>
        <p:spPr bwMode="auto">
          <a:xfrm>
            <a:off x="7308304" y="148389"/>
            <a:ext cx="1656184" cy="7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88962-D23E-B541-BCB1-FFDA03214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Very strong re-alignment of public funds towards I4.0 – based projects.</a:t>
            </a:r>
          </a:p>
          <a:p>
            <a:endParaRPr lang="en-US" dirty="0"/>
          </a:p>
          <a:p>
            <a:r>
              <a:rPr lang="en-US" dirty="0"/>
              <a:t>Extremely high demand from Industrial &amp; ICT companies</a:t>
            </a:r>
          </a:p>
          <a:p>
            <a:endParaRPr lang="en-US" dirty="0"/>
          </a:p>
          <a:p>
            <a:r>
              <a:rPr lang="en-US" dirty="0"/>
              <a:t>Since 2017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3948 projects for a total of 5.000 Million Euros in investment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/>
              <a:t>1137 funded projects for a total of 763 Million Euros investment funding</a:t>
            </a:r>
          </a:p>
        </p:txBody>
      </p:sp>
    </p:spTree>
    <p:extLst>
      <p:ext uri="{BB962C8B-B14F-4D97-AF65-F5344CB8AC3E}">
        <p14:creationId xmlns:p14="http://schemas.microsoft.com/office/powerpoint/2010/main" val="71329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1052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t-PT" dirty="0" err="1"/>
              <a:t>Good</a:t>
            </a:r>
            <a:r>
              <a:rPr lang="pt-PT" dirty="0"/>
              <a:t> </a:t>
            </a:r>
            <a:r>
              <a:rPr lang="pt-PT" dirty="0" err="1"/>
              <a:t>Practice</a:t>
            </a:r>
            <a:r>
              <a:rPr lang="pt-PT" dirty="0"/>
              <a:t> General </a:t>
            </a:r>
            <a:r>
              <a:rPr lang="pt-PT" dirty="0" err="1"/>
              <a:t>Policy</a:t>
            </a:r>
            <a:r>
              <a:rPr lang="pt-PT" dirty="0"/>
              <a:t>:</a:t>
            </a:r>
            <a:br>
              <a:rPr lang="pt-PT" sz="4000" b="0" i="1" u="none" strike="noStrike" cap="none" dirty="0">
                <a:solidFill>
                  <a:schemeClr val="dk2"/>
                </a:solidFill>
                <a:sym typeface="Arial"/>
              </a:rPr>
            </a:br>
            <a:r>
              <a:rPr lang="pt-PT" sz="4000" b="0" i="1" u="none" strike="noStrike" cap="none" dirty="0" err="1">
                <a:solidFill>
                  <a:schemeClr val="dk2"/>
                </a:solidFill>
                <a:sym typeface="Arial"/>
              </a:rPr>
              <a:t>Bottom</a:t>
            </a:r>
            <a:r>
              <a:rPr lang="pt-PT" i="1" dirty="0" err="1"/>
              <a:t>-up</a:t>
            </a:r>
            <a:r>
              <a:rPr lang="pt-PT" dirty="0"/>
              <a:t> </a:t>
            </a:r>
            <a:r>
              <a:rPr lang="pt-PT" dirty="0" err="1"/>
              <a:t>Approach</a:t>
            </a:r>
            <a:endParaRPr sz="4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C:\Users\BarnaKa\Downloads\INNO_PROV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9"/>
          <a:stretch/>
        </p:blipFill>
        <p:spPr bwMode="auto">
          <a:xfrm>
            <a:off x="7308304" y="148389"/>
            <a:ext cx="1656184" cy="7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2A139F-01DC-884D-9862-11C19368C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4635"/>
            <a:ext cx="9144000" cy="42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39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432000"/>
            <a:ext cx="8229600" cy="562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</a:pP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Good</a:t>
            </a: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Practice</a:t>
            </a:r>
            <a:r>
              <a:rPr lang="pt-PT" sz="40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General </a:t>
            </a:r>
            <a:r>
              <a:rPr lang="pt-PT" sz="4000" b="0" i="0" u="none" strike="noStrike" cap="none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Policy</a:t>
            </a:r>
            <a:endParaRPr sz="40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2" descr="C:\Users\BarnaKa\Downloads\INNO_PROV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49"/>
          <a:stretch/>
        </p:blipFill>
        <p:spPr bwMode="auto">
          <a:xfrm>
            <a:off x="7308304" y="148389"/>
            <a:ext cx="1656184" cy="7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6571EF-8B9D-414E-892F-991E917CA70E}"/>
              </a:ext>
            </a:extLst>
          </p:cNvPr>
          <p:cNvGrpSpPr/>
          <p:nvPr/>
        </p:nvGrpSpPr>
        <p:grpSpPr>
          <a:xfrm>
            <a:off x="1487974" y="1412776"/>
            <a:ext cx="5832648" cy="4883625"/>
            <a:chOff x="4089400" y="2025347"/>
            <a:chExt cx="5054600" cy="45339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6C8E90-6BEC-BD4A-A171-7A074C577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89400" y="2025347"/>
              <a:ext cx="5054600" cy="4533900"/>
            </a:xfrm>
            <a:prstGeom prst="rect">
              <a:avLst/>
            </a:prstGeom>
            <a:effectLst>
              <a:outerShdw blurRad="50800" dist="1778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B225C5-E142-2047-9DC8-8DBC5468CB7C}"/>
                </a:ext>
              </a:extLst>
            </p:cNvPr>
            <p:cNvSpPr txBox="1"/>
            <p:nvPr/>
          </p:nvSpPr>
          <p:spPr>
            <a:xfrm>
              <a:off x="5825994" y="6236984"/>
              <a:ext cx="49885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accent3"/>
                  </a:solidFill>
                </a:rPr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9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685800" y="3501008"/>
            <a:ext cx="7772400" cy="794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dirty="0"/>
              <a:t>Thank you! </a:t>
            </a:r>
            <a:endParaRPr sz="4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CustomShape 2"/>
          <p:cNvSpPr/>
          <p:nvPr/>
        </p:nvSpPr>
        <p:spPr>
          <a:xfrm>
            <a:off x="467640" y="6165360"/>
            <a:ext cx="4102560" cy="43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b="1" strike="noStrike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Questions</a:t>
            </a:r>
            <a:r>
              <a:rPr lang="es-ES" sz="1600" b="1" strike="noStrike" spc="-1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s-ES" sz="1600" b="1" strike="noStrike" spc="-1" dirty="0" err="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welcome</a:t>
            </a:r>
            <a:endParaRPr lang="es-E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34305"/>
      </p:ext>
    </p:extLst>
  </p:cSld>
  <p:clrMapOvr>
    <a:masterClrMapping/>
  </p:clrMapOvr>
</p:sld>
</file>

<file path=ppt/theme/theme1.xml><?xml version="1.0" encoding="utf-8"?>
<a:theme xmlns:a="http://schemas.openxmlformats.org/drawingml/2006/main" name="BASIC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page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MAGE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OCK page ">
  <a:themeElements>
    <a:clrScheme name="Interreg Europ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FDC609"/>
      </a:accent1>
      <a:accent2>
        <a:srgbClr val="98C222"/>
      </a:accent2>
      <a:accent3>
        <a:srgbClr val="159960"/>
      </a:accent3>
      <a:accent4>
        <a:srgbClr val="21B7CF"/>
      </a:accent4>
      <a:accent5>
        <a:srgbClr val="000099"/>
      </a:accent5>
      <a:accent6>
        <a:srgbClr val="FFCC00"/>
      </a:accent6>
      <a:hlink>
        <a:srgbClr val="363438"/>
      </a:hlink>
      <a:folHlink>
        <a:srgbClr val="00009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291</Words>
  <Application>Microsoft Macintosh PowerPoint</Application>
  <PresentationFormat>On-screen Show (4:3)</PresentationFormat>
  <Paragraphs>43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Courier New</vt:lpstr>
      <vt:lpstr>Noto Sans Symbols</vt:lpstr>
      <vt:lpstr>BASIC</vt:lpstr>
      <vt:lpstr>CONTENT page</vt:lpstr>
      <vt:lpstr>IMAGE</vt:lpstr>
      <vt:lpstr>BLOCK page </vt:lpstr>
      <vt:lpstr>Regional Overview and Good Practices</vt:lpstr>
      <vt:lpstr>Definition of I4.0 Public Policy Initiatives: Proposed Methodology</vt:lpstr>
      <vt:lpstr>Portuguese I4.0 Public Policy since 2017</vt:lpstr>
      <vt:lpstr>Portuguese I4.0 Public Policy</vt:lpstr>
      <vt:lpstr>Good Practice ESIF</vt:lpstr>
      <vt:lpstr>Good Practice General Policy: Bottom-up Approach</vt:lpstr>
      <vt:lpstr>Good Practice General Policy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Ricardo Banha</dc:creator>
  <cp:lastModifiedBy>Antonio Grilo</cp:lastModifiedBy>
  <cp:revision>18</cp:revision>
  <dcterms:modified xsi:type="dcterms:W3CDTF">2019-11-19T09:50:47Z</dcterms:modified>
</cp:coreProperties>
</file>