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EACA"/>
          </a:solidFill>
        </a:fill>
      </a:tcStyle>
    </a:wholeTbl>
    <a:band2H>
      <a:tcTxStyle/>
      <a:tcStyle>
        <a:tcBdr/>
        <a:fill>
          <a:solidFill>
            <a:srgbClr val="FFF5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1"/>
          </a:solidFill>
        </a:fill>
      </a:tcStyle>
    </a:wholeTbl>
    <a:band2H>
      <a:tcTxStyle/>
      <a:tcStyle>
        <a:tcBdr/>
        <a:fill>
          <a:solidFill>
            <a:srgbClr val="E7EF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Tahoma"/>
      </a:defRPr>
    </a:lvl1pPr>
    <a:lvl2pPr indent="228600" latinLnBrk="0">
      <a:defRPr sz="1400">
        <a:latin typeface="+mn-lt"/>
        <a:ea typeface="+mn-ea"/>
        <a:cs typeface="+mn-cs"/>
        <a:sym typeface="Tahoma"/>
      </a:defRPr>
    </a:lvl2pPr>
    <a:lvl3pPr indent="457200" latinLnBrk="0">
      <a:defRPr sz="1400">
        <a:latin typeface="+mn-lt"/>
        <a:ea typeface="+mn-ea"/>
        <a:cs typeface="+mn-cs"/>
        <a:sym typeface="Tahoma"/>
      </a:defRPr>
    </a:lvl3pPr>
    <a:lvl4pPr indent="685800" latinLnBrk="0">
      <a:defRPr sz="1400">
        <a:latin typeface="+mn-lt"/>
        <a:ea typeface="+mn-ea"/>
        <a:cs typeface="+mn-cs"/>
        <a:sym typeface="Tahoma"/>
      </a:defRPr>
    </a:lvl4pPr>
    <a:lvl5pPr indent="914400" latinLnBrk="0">
      <a:defRPr sz="1400">
        <a:latin typeface="+mn-lt"/>
        <a:ea typeface="+mn-ea"/>
        <a:cs typeface="+mn-cs"/>
        <a:sym typeface="Tahoma"/>
      </a:defRPr>
    </a:lvl5pPr>
    <a:lvl6pPr indent="1143000" latinLnBrk="0">
      <a:defRPr sz="1400">
        <a:latin typeface="+mn-lt"/>
        <a:ea typeface="+mn-ea"/>
        <a:cs typeface="+mn-cs"/>
        <a:sym typeface="Tahoma"/>
      </a:defRPr>
    </a:lvl6pPr>
    <a:lvl7pPr indent="1371600" latinLnBrk="0">
      <a:defRPr sz="1400">
        <a:latin typeface="+mn-lt"/>
        <a:ea typeface="+mn-ea"/>
        <a:cs typeface="+mn-cs"/>
        <a:sym typeface="Tahoma"/>
      </a:defRPr>
    </a:lvl7pPr>
    <a:lvl8pPr indent="1600200" latinLnBrk="0">
      <a:defRPr sz="1400">
        <a:latin typeface="+mn-lt"/>
        <a:ea typeface="+mn-ea"/>
        <a:cs typeface="+mn-cs"/>
        <a:sym typeface="Tahoma"/>
      </a:defRPr>
    </a:lvl8pPr>
    <a:lvl9pPr indent="1828800" latinLnBrk="0">
      <a:defRPr sz="1400">
        <a:latin typeface="+mn-lt"/>
        <a:ea typeface="+mn-ea"/>
        <a:cs typeface="+mn-cs"/>
        <a:sym typeface="Tahoma"/>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ASIC title page + name">
    <p:spTree>
      <p:nvGrpSpPr>
        <p:cNvPr id="1" name=""/>
        <p:cNvGrpSpPr/>
        <p:nvPr/>
      </p:nvGrpSpPr>
      <p:grpSpPr>
        <a:xfrm>
          <a:off x="0" y="0"/>
          <a:ext cx="0" cy="0"/>
          <a:chOff x="0" y="0"/>
          <a:chExt cx="0" cy="0"/>
        </a:xfrm>
      </p:grpSpPr>
      <p:graphicFrame>
        <p:nvGraphicFramePr>
          <p:cNvPr id="13" name="Shape 10"/>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14" name="Shape 11" descr="Shape 11"/>
          <p:cNvPicPr>
            <a:picLocks noChangeAspect="1"/>
          </p:cNvPicPr>
          <p:nvPr/>
        </p:nvPicPr>
        <p:blipFill>
          <a:blip r:embed="rId2">
            <a:extLst/>
          </a:blip>
          <a:stretch>
            <a:fillRect/>
          </a:stretch>
        </p:blipFill>
        <p:spPr>
          <a:xfrm>
            <a:off x="-2640970" y="1093027"/>
            <a:ext cx="8204913" cy="5648340"/>
          </a:xfrm>
          <a:prstGeom prst="rect">
            <a:avLst/>
          </a:prstGeom>
          <a:ln w="12700">
            <a:miter lim="400000"/>
          </a:ln>
        </p:spPr>
      </p:pic>
      <p:sp>
        <p:nvSpPr>
          <p:cNvPr id="15" name="Body Level One…"/>
          <p:cNvSpPr txBox="1">
            <a:spLocks noGrp="1"/>
          </p:cNvSpPr>
          <p:nvPr>
            <p:ph type="body" sz="quarter" idx="1"/>
          </p:nvPr>
        </p:nvSpPr>
        <p:spPr>
          <a:xfrm>
            <a:off x="1244769" y="4725145"/>
            <a:ext cx="9696451" cy="216001"/>
          </a:xfrm>
          <a:prstGeom prst="rect">
            <a:avLst/>
          </a:prstGeom>
        </p:spPr>
        <p:txBody>
          <a:bodyPr lIns="91424" tIns="91424" rIns="91424" bIns="91424">
            <a:normAutofit/>
          </a:bodyPr>
          <a:lstStyle>
            <a:lvl1pPr marL="228600">
              <a:spcBef>
                <a:spcPts val="400"/>
              </a:spcBef>
              <a:defRPr sz="2000" b="1"/>
            </a:lvl1pPr>
            <a:lvl2pPr marL="228600" indent="457200">
              <a:spcBef>
                <a:spcPts val="400"/>
              </a:spcBef>
              <a:defRPr sz="2000" b="1"/>
            </a:lvl2pPr>
            <a:lvl3pPr marL="228600" indent="914400">
              <a:spcBef>
                <a:spcPts val="400"/>
              </a:spcBef>
              <a:defRPr sz="2000" b="1"/>
            </a:lvl3pPr>
            <a:lvl4pPr marL="228600" indent="1371600">
              <a:spcBef>
                <a:spcPts val="400"/>
              </a:spcBef>
              <a:defRPr sz="2000" b="1"/>
            </a:lvl4pPr>
            <a:lvl5pPr marL="228600" indent="1828800">
              <a:spcBef>
                <a:spcPts val="400"/>
              </a:spcBef>
              <a:defRPr sz="2000" b="1"/>
            </a:lvl5pPr>
          </a:lstStyle>
          <a:p>
            <a:r>
              <a:t>Body Level One</a:t>
            </a:r>
          </a:p>
          <a:p>
            <a:pPr lvl="1"/>
            <a:r>
              <a:t>Body Level Two</a:t>
            </a:r>
          </a:p>
          <a:p>
            <a:pPr lvl="2"/>
            <a:r>
              <a:t>Body Level Three</a:t>
            </a:r>
          </a:p>
          <a:p>
            <a:pPr lvl="3"/>
            <a:r>
              <a:t>Body Level Four</a:t>
            </a:r>
          </a:p>
          <a:p>
            <a:pPr lvl="4"/>
            <a:r>
              <a:t>Body Level Five</a:t>
            </a:r>
          </a:p>
        </p:txBody>
      </p:sp>
      <p:sp>
        <p:nvSpPr>
          <p:cNvPr id="16" name="Shape 15"/>
          <p:cNvSpPr txBox="1">
            <a:spLocks noGrp="1"/>
          </p:cNvSpPr>
          <p:nvPr>
            <p:ph type="body" sz="quarter" idx="13"/>
          </p:nvPr>
        </p:nvSpPr>
        <p:spPr>
          <a:xfrm>
            <a:off x="1244770" y="5157216"/>
            <a:ext cx="9696449" cy="216001"/>
          </a:xfrm>
          <a:prstGeom prst="rect">
            <a:avLst/>
          </a:prstGeom>
        </p:spPr>
        <p:txBody>
          <a:bodyPr lIns="91424" tIns="91424" rIns="91424" bIns="91424">
            <a:normAutofit/>
          </a:bodyPr>
          <a:lstStyle>
            <a:lvl1pPr marL="228600">
              <a:spcBef>
                <a:spcPts val="400"/>
              </a:spcBef>
              <a:defRPr sz="2000"/>
            </a:lvl1pPr>
          </a:lstStyle>
          <a:p>
            <a:pPr marL="228600">
              <a:spcBef>
                <a:spcPts val="400"/>
              </a:spcBef>
              <a:defRPr sz="2000"/>
            </a:pPr>
            <a:endParaRPr/>
          </a:p>
        </p:txBody>
      </p:sp>
      <p:sp>
        <p:nvSpPr>
          <p:cNvPr id="17" name="Shape 16"/>
          <p:cNvSpPr txBox="1">
            <a:spLocks noGrp="1"/>
          </p:cNvSpPr>
          <p:nvPr>
            <p:ph type="body" sz="quarter" idx="14"/>
          </p:nvPr>
        </p:nvSpPr>
        <p:spPr>
          <a:xfrm>
            <a:off x="1244770" y="5589264"/>
            <a:ext cx="9696449" cy="216001"/>
          </a:xfrm>
          <a:prstGeom prst="rect">
            <a:avLst/>
          </a:prstGeom>
        </p:spPr>
        <p:txBody>
          <a:bodyPr lIns="91424" tIns="91424" rIns="91424" bIns="91424">
            <a:normAutofit/>
          </a:bodyPr>
          <a:lstStyle>
            <a:lvl1pPr marL="228600">
              <a:spcBef>
                <a:spcPts val="400"/>
              </a:spcBef>
              <a:defRPr sz="2000"/>
            </a:lvl1pPr>
          </a:lstStyle>
          <a:p>
            <a:pPr marL="228600">
              <a:spcBef>
                <a:spcPts val="400"/>
              </a:spcBef>
              <a:defRPr sz="2000"/>
            </a:pPr>
            <a:endParaRPr/>
          </a:p>
        </p:txBody>
      </p:sp>
      <p:sp>
        <p:nvSpPr>
          <p:cNvPr id="18" name="Title Text"/>
          <p:cNvSpPr txBox="1">
            <a:spLocks noGrp="1"/>
          </p:cNvSpPr>
          <p:nvPr>
            <p:ph type="title"/>
          </p:nvPr>
        </p:nvSpPr>
        <p:spPr>
          <a:xfrm>
            <a:off x="914400" y="3501008"/>
            <a:ext cx="10363200" cy="794520"/>
          </a:xfrm>
          <a:prstGeom prst="rect">
            <a:avLst/>
          </a:prstGeom>
        </p:spPr>
        <p:txBody>
          <a:bodyPr lIns="91424" tIns="91424" rIns="91424" bIns="91424" anchor="t">
            <a:normAutofit/>
          </a:bodyPr>
          <a:lstStyle>
            <a:lvl1pPr algn="ctr">
              <a:defRPr sz="4400">
                <a:solidFill>
                  <a:srgbClr val="1F497D"/>
                </a:solidFill>
              </a:defRPr>
            </a:lvl1pPr>
          </a:lstStyle>
          <a:p>
            <a:r>
              <a:t>Title Text</a:t>
            </a:r>
          </a:p>
        </p:txBody>
      </p:sp>
      <p:sp>
        <p:nvSpPr>
          <p:cNvPr id="19" name="Shape 18"/>
          <p:cNvSpPr txBox="1">
            <a:spLocks noGrp="1"/>
          </p:cNvSpPr>
          <p:nvPr>
            <p:ph type="body" sz="quarter" idx="15"/>
          </p:nvPr>
        </p:nvSpPr>
        <p:spPr>
          <a:xfrm>
            <a:off x="1295466" y="6309320"/>
            <a:ext cx="9887580" cy="387425"/>
          </a:xfrm>
          <a:prstGeom prst="rect">
            <a:avLst/>
          </a:prstGeom>
        </p:spPr>
        <p:txBody>
          <a:bodyPr lIns="91424" tIns="91424" rIns="91424" bIns="91424">
            <a:normAutofit/>
          </a:bodyPr>
          <a:lstStyle>
            <a:lvl1pPr marL="228600" algn="r">
              <a:spcBef>
                <a:spcPts val="300"/>
              </a:spcBef>
              <a:defRPr sz="1800">
                <a:solidFill>
                  <a:srgbClr val="7F7F7F"/>
                </a:solidFill>
              </a:defRPr>
            </a:lvl1pPr>
          </a:lstStyle>
          <a:p>
            <a:pPr marL="228600" algn="r">
              <a:spcBef>
                <a:spcPts val="300"/>
              </a:spcBef>
              <a:defRPr sz="1800">
                <a:solidFill>
                  <a:srgbClr val="7F7F7F"/>
                </a:solidFill>
              </a:defRPr>
            </a:pPr>
            <a:endParaRP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11" name="Kép 1">
            <a:extLst>
              <a:ext uri="{FF2B5EF4-FFF2-40B4-BE49-F238E27FC236}">
                <a16:creationId xmlns:a16="http://schemas.microsoft.com/office/drawing/2014/main" id="{7D610771-E05A-4B3B-95DF-55A65E8EF3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8088" y="421268"/>
            <a:ext cx="4919869" cy="3079740"/>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page Yellow origami">
    <p:spTree>
      <p:nvGrpSpPr>
        <p:cNvPr id="1" name=""/>
        <p:cNvGrpSpPr/>
        <p:nvPr/>
      </p:nvGrpSpPr>
      <p:grpSpPr>
        <a:xfrm>
          <a:off x="0" y="0"/>
          <a:ext cx="0" cy="0"/>
          <a:chOff x="0" y="0"/>
          <a:chExt cx="0" cy="0"/>
        </a:xfrm>
      </p:grpSpPr>
      <p:graphicFrame>
        <p:nvGraphicFramePr>
          <p:cNvPr id="115" name="Shape 32"/>
          <p:cNvGraphicFramePr/>
          <p:nvPr/>
        </p:nvGraphicFramePr>
        <p:xfrm>
          <a:off x="0" y="6807655"/>
          <a:ext cx="12192000" cy="154826"/>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116"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pic>
        <p:nvPicPr>
          <p:cNvPr id="117" name="Kép 1" descr="Kép 1"/>
          <p:cNvPicPr>
            <a:picLocks noChangeAspect="1"/>
          </p:cNvPicPr>
          <p:nvPr/>
        </p:nvPicPr>
        <p:blipFill>
          <a:blip r:embed="rId2">
            <a:extLst/>
          </a:blip>
          <a:stretch>
            <a:fillRect/>
          </a:stretch>
        </p:blipFill>
        <p:spPr>
          <a:xfrm>
            <a:off x="9890997" y="118135"/>
            <a:ext cx="2157700" cy="862594"/>
          </a:xfrm>
          <a:prstGeom prst="rect">
            <a:avLst/>
          </a:prstGeom>
          <a:ln w="12700">
            <a:miter lim="400000"/>
          </a:ln>
        </p:spPr>
      </p:pic>
      <p:pic>
        <p:nvPicPr>
          <p:cNvPr id="118" name="Shape 65" descr="Shape 65"/>
          <p:cNvPicPr>
            <a:picLocks noChangeAspect="1"/>
          </p:cNvPicPr>
          <p:nvPr/>
        </p:nvPicPr>
        <p:blipFill>
          <a:blip r:embed="rId3">
            <a:extLst/>
          </a:blip>
          <a:stretch>
            <a:fillRect/>
          </a:stretch>
        </p:blipFill>
        <p:spPr>
          <a:xfrm>
            <a:off x="-2640970" y="1093027"/>
            <a:ext cx="8204913" cy="5648340"/>
          </a:xfrm>
          <a:prstGeom prst="rect">
            <a:avLst/>
          </a:prstGeom>
          <a:ln w="12700">
            <a:miter lim="400000"/>
          </a:ln>
        </p:spPr>
      </p:pic>
      <p:sp>
        <p:nvSpPr>
          <p:cNvPr id="119" name="Title Text"/>
          <p:cNvSpPr txBox="1">
            <a:spLocks noGrp="1"/>
          </p:cNvSpPr>
          <p:nvPr>
            <p:ph type="title"/>
          </p:nvPr>
        </p:nvSpPr>
        <p:spPr>
          <a:xfrm>
            <a:off x="609600" y="1196752"/>
            <a:ext cx="4011085" cy="1162051"/>
          </a:xfrm>
          <a:prstGeom prst="rect">
            <a:avLst/>
          </a:prstGeom>
        </p:spPr>
        <p:txBody>
          <a:bodyPr lIns="91424" tIns="91424" rIns="91424" bIns="91424" anchor="b">
            <a:normAutofit/>
          </a:bodyPr>
          <a:lstStyle>
            <a:lvl1pPr>
              <a:defRPr sz="2000" b="1">
                <a:solidFill>
                  <a:srgbClr val="FFFFFF"/>
                </a:solidFill>
              </a:defRPr>
            </a:lvl1pPr>
          </a:lstStyle>
          <a:p>
            <a:r>
              <a:t>Title Text</a:t>
            </a:r>
          </a:p>
        </p:txBody>
      </p:sp>
      <p:sp>
        <p:nvSpPr>
          <p:cNvPr id="120" name="Body Level One…"/>
          <p:cNvSpPr txBox="1">
            <a:spLocks noGrp="1"/>
          </p:cNvSpPr>
          <p:nvPr>
            <p:ph type="body" sz="quarter" idx="1"/>
          </p:nvPr>
        </p:nvSpPr>
        <p:spPr>
          <a:xfrm>
            <a:off x="609600" y="2492896"/>
            <a:ext cx="4011085" cy="3057204"/>
          </a:xfrm>
          <a:prstGeom prst="rect">
            <a:avLst/>
          </a:prstGeom>
        </p:spPr>
        <p:txBody>
          <a:bodyPr lIns="91424" tIns="91424" rIns="91424" bIns="91424">
            <a:normAutofit/>
          </a:bodyPr>
          <a:lstStyle>
            <a:lvl1pPr marL="228600">
              <a:spcBef>
                <a:spcPts val="200"/>
              </a:spcBef>
              <a:defRPr>
                <a:solidFill>
                  <a:srgbClr val="595959"/>
                </a:solidFill>
              </a:defRPr>
            </a:lvl1pPr>
            <a:lvl2pPr marL="228600" indent="457200">
              <a:spcBef>
                <a:spcPts val="200"/>
              </a:spcBef>
              <a:defRPr>
                <a:solidFill>
                  <a:srgbClr val="595959"/>
                </a:solidFill>
              </a:defRPr>
            </a:lvl2pPr>
            <a:lvl3pPr marL="228600" indent="914400">
              <a:spcBef>
                <a:spcPts val="200"/>
              </a:spcBef>
              <a:defRPr>
                <a:solidFill>
                  <a:srgbClr val="595959"/>
                </a:solidFill>
              </a:defRPr>
            </a:lvl3pPr>
            <a:lvl4pPr marL="228600" indent="1371600">
              <a:spcBef>
                <a:spcPts val="200"/>
              </a:spcBef>
              <a:defRPr>
                <a:solidFill>
                  <a:srgbClr val="595959"/>
                </a:solidFill>
              </a:defRPr>
            </a:lvl4pPr>
            <a:lvl5pPr marL="228600" indent="1828800">
              <a:spcBef>
                <a:spcPts val="200"/>
              </a:spcBef>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21" name="Shape 68"/>
          <p:cNvSpPr txBox="1">
            <a:spLocks noGrp="1"/>
          </p:cNvSpPr>
          <p:nvPr>
            <p:ph type="body" idx="13"/>
          </p:nvPr>
        </p:nvSpPr>
        <p:spPr>
          <a:xfrm>
            <a:off x="4766733" y="1205801"/>
            <a:ext cx="6815667" cy="4920362"/>
          </a:xfrm>
          <a:prstGeom prst="rect">
            <a:avLst/>
          </a:prstGeom>
        </p:spPr>
        <p:txBody>
          <a:bodyPr lIns="91424" tIns="91424" rIns="91424" bIns="91424">
            <a:normAutofit/>
          </a:bodyPr>
          <a:lstStyle>
            <a:lvl1pPr marL="228600">
              <a:spcBef>
                <a:spcPts val="300"/>
              </a:spcBef>
              <a:defRPr sz="1800" b="1">
                <a:solidFill>
                  <a:srgbClr val="1F497D"/>
                </a:solidFill>
              </a:defRPr>
            </a:lvl1pPr>
          </a:lstStyle>
          <a:p>
            <a:pPr marL="228600">
              <a:spcBef>
                <a:spcPts val="300"/>
              </a:spcBef>
              <a:defRPr sz="1800" b="1">
                <a:solidFill>
                  <a:srgbClr val="1F497D"/>
                </a:solidFill>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Tpage Blue origami">
    <p:spTree>
      <p:nvGrpSpPr>
        <p:cNvPr id="1" name=""/>
        <p:cNvGrpSpPr/>
        <p:nvPr/>
      </p:nvGrpSpPr>
      <p:grpSpPr>
        <a:xfrm>
          <a:off x="0" y="0"/>
          <a:ext cx="0" cy="0"/>
          <a:chOff x="0" y="0"/>
          <a:chExt cx="0" cy="0"/>
        </a:xfrm>
      </p:grpSpPr>
      <p:graphicFrame>
        <p:nvGraphicFramePr>
          <p:cNvPr id="128" name="Shape 32"/>
          <p:cNvGraphicFramePr/>
          <p:nvPr/>
        </p:nvGraphicFramePr>
        <p:xfrm>
          <a:off x="0" y="6807655"/>
          <a:ext cx="12192000" cy="154826"/>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129"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pic>
        <p:nvPicPr>
          <p:cNvPr id="130" name="Kép 1" descr="Kép 1"/>
          <p:cNvPicPr>
            <a:picLocks noChangeAspect="1"/>
          </p:cNvPicPr>
          <p:nvPr/>
        </p:nvPicPr>
        <p:blipFill>
          <a:blip r:embed="rId2">
            <a:extLst/>
          </a:blip>
          <a:stretch>
            <a:fillRect/>
          </a:stretch>
        </p:blipFill>
        <p:spPr>
          <a:xfrm>
            <a:off x="9890997" y="118135"/>
            <a:ext cx="2157700" cy="862594"/>
          </a:xfrm>
          <a:prstGeom prst="rect">
            <a:avLst/>
          </a:prstGeom>
          <a:ln w="12700">
            <a:miter lim="400000"/>
          </a:ln>
        </p:spPr>
      </p:pic>
      <p:pic>
        <p:nvPicPr>
          <p:cNvPr id="131" name="Shape 70" descr="Shape 70"/>
          <p:cNvPicPr>
            <a:picLocks noChangeAspect="1"/>
          </p:cNvPicPr>
          <p:nvPr/>
        </p:nvPicPr>
        <p:blipFill>
          <a:blip r:embed="rId3">
            <a:extLst/>
          </a:blip>
          <a:stretch>
            <a:fillRect/>
          </a:stretch>
        </p:blipFill>
        <p:spPr>
          <a:xfrm>
            <a:off x="-2640970" y="1093027"/>
            <a:ext cx="8204911" cy="5648340"/>
          </a:xfrm>
          <a:prstGeom prst="rect">
            <a:avLst/>
          </a:prstGeom>
          <a:ln w="12700">
            <a:miter lim="400000"/>
          </a:ln>
        </p:spPr>
      </p:pic>
      <p:sp>
        <p:nvSpPr>
          <p:cNvPr id="132" name="Title Text"/>
          <p:cNvSpPr txBox="1">
            <a:spLocks noGrp="1"/>
          </p:cNvSpPr>
          <p:nvPr>
            <p:ph type="title"/>
          </p:nvPr>
        </p:nvSpPr>
        <p:spPr>
          <a:xfrm>
            <a:off x="609600" y="1196752"/>
            <a:ext cx="4011085" cy="1162051"/>
          </a:xfrm>
          <a:prstGeom prst="rect">
            <a:avLst/>
          </a:prstGeom>
        </p:spPr>
        <p:txBody>
          <a:bodyPr lIns="91424" tIns="91424" rIns="91424" bIns="91424" anchor="b">
            <a:normAutofit/>
          </a:bodyPr>
          <a:lstStyle>
            <a:lvl1pPr>
              <a:defRPr sz="2000" b="1">
                <a:solidFill>
                  <a:srgbClr val="FFFFFF"/>
                </a:solidFill>
              </a:defRPr>
            </a:lvl1pPr>
          </a:lstStyle>
          <a:p>
            <a:r>
              <a:t>Title Text</a:t>
            </a:r>
          </a:p>
        </p:txBody>
      </p:sp>
      <p:sp>
        <p:nvSpPr>
          <p:cNvPr id="133" name="Body Level One…"/>
          <p:cNvSpPr txBox="1">
            <a:spLocks noGrp="1"/>
          </p:cNvSpPr>
          <p:nvPr>
            <p:ph type="body" sz="quarter" idx="1"/>
          </p:nvPr>
        </p:nvSpPr>
        <p:spPr>
          <a:xfrm>
            <a:off x="609600" y="2492896"/>
            <a:ext cx="4011085" cy="3057204"/>
          </a:xfrm>
          <a:prstGeom prst="rect">
            <a:avLst/>
          </a:prstGeom>
        </p:spPr>
        <p:txBody>
          <a:bodyPr lIns="91424" tIns="91424" rIns="91424" bIns="91424">
            <a:normAutofit/>
          </a:bodyPr>
          <a:lstStyle>
            <a:lvl1pPr marL="228600">
              <a:spcBef>
                <a:spcPts val="200"/>
              </a:spcBef>
              <a:defRPr>
                <a:solidFill>
                  <a:srgbClr val="595959"/>
                </a:solidFill>
              </a:defRPr>
            </a:lvl1pPr>
            <a:lvl2pPr marL="228600" indent="457200">
              <a:spcBef>
                <a:spcPts val="200"/>
              </a:spcBef>
              <a:defRPr>
                <a:solidFill>
                  <a:srgbClr val="595959"/>
                </a:solidFill>
              </a:defRPr>
            </a:lvl2pPr>
            <a:lvl3pPr marL="228600" indent="914400">
              <a:spcBef>
                <a:spcPts val="200"/>
              </a:spcBef>
              <a:defRPr>
                <a:solidFill>
                  <a:srgbClr val="595959"/>
                </a:solidFill>
              </a:defRPr>
            </a:lvl3pPr>
            <a:lvl4pPr marL="228600" indent="1371600">
              <a:spcBef>
                <a:spcPts val="200"/>
              </a:spcBef>
              <a:defRPr>
                <a:solidFill>
                  <a:srgbClr val="595959"/>
                </a:solidFill>
              </a:defRPr>
            </a:lvl4pPr>
            <a:lvl5pPr marL="228600" indent="1828800">
              <a:spcBef>
                <a:spcPts val="200"/>
              </a:spcBef>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34" name="Shape 73"/>
          <p:cNvSpPr txBox="1">
            <a:spLocks noGrp="1"/>
          </p:cNvSpPr>
          <p:nvPr>
            <p:ph type="body" idx="13"/>
          </p:nvPr>
        </p:nvSpPr>
        <p:spPr>
          <a:xfrm>
            <a:off x="4766733" y="1205801"/>
            <a:ext cx="6815667" cy="4920362"/>
          </a:xfrm>
          <a:prstGeom prst="rect">
            <a:avLst/>
          </a:prstGeom>
        </p:spPr>
        <p:txBody>
          <a:bodyPr lIns="91424" tIns="91424" rIns="91424" bIns="91424">
            <a:normAutofit/>
          </a:bodyPr>
          <a:lstStyle>
            <a:lvl1pPr marL="228600">
              <a:spcBef>
                <a:spcPts val="300"/>
              </a:spcBef>
              <a:defRPr sz="1800" b="1">
                <a:solidFill>
                  <a:srgbClr val="1F497D"/>
                </a:solidFill>
              </a:defRPr>
            </a:lvl1pPr>
          </a:lstStyle>
          <a:p>
            <a:pPr marL="228600">
              <a:spcBef>
                <a:spcPts val="300"/>
              </a:spcBef>
              <a:defRPr sz="1800" b="1">
                <a:solidFill>
                  <a:srgbClr val="1F497D"/>
                </a:solidFill>
              </a:defRPr>
            </a:pPr>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page Dark Green origami">
    <p:spTree>
      <p:nvGrpSpPr>
        <p:cNvPr id="1" name=""/>
        <p:cNvGrpSpPr/>
        <p:nvPr/>
      </p:nvGrpSpPr>
      <p:grpSpPr>
        <a:xfrm>
          <a:off x="0" y="0"/>
          <a:ext cx="0" cy="0"/>
          <a:chOff x="0" y="0"/>
          <a:chExt cx="0" cy="0"/>
        </a:xfrm>
      </p:grpSpPr>
      <p:graphicFrame>
        <p:nvGraphicFramePr>
          <p:cNvPr id="141"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142"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pic>
        <p:nvPicPr>
          <p:cNvPr id="143" name="Kép 1" descr="Kép 1"/>
          <p:cNvPicPr>
            <a:picLocks noChangeAspect="1"/>
          </p:cNvPicPr>
          <p:nvPr/>
        </p:nvPicPr>
        <p:blipFill>
          <a:blip r:embed="rId2">
            <a:extLst/>
          </a:blip>
          <a:stretch>
            <a:fillRect/>
          </a:stretch>
        </p:blipFill>
        <p:spPr>
          <a:xfrm>
            <a:off x="10311319" y="118135"/>
            <a:ext cx="1737377" cy="862594"/>
          </a:xfrm>
          <a:prstGeom prst="rect">
            <a:avLst/>
          </a:prstGeom>
          <a:ln w="12700">
            <a:miter lim="400000"/>
          </a:ln>
        </p:spPr>
      </p:pic>
      <p:pic>
        <p:nvPicPr>
          <p:cNvPr id="144" name="Shape 75" descr="Shape 75"/>
          <p:cNvPicPr>
            <a:picLocks noChangeAspect="1"/>
          </p:cNvPicPr>
          <p:nvPr/>
        </p:nvPicPr>
        <p:blipFill>
          <a:blip r:embed="rId3">
            <a:extLst/>
          </a:blip>
          <a:stretch>
            <a:fillRect/>
          </a:stretch>
        </p:blipFill>
        <p:spPr>
          <a:xfrm>
            <a:off x="-2640970" y="1093027"/>
            <a:ext cx="8204911" cy="5648340"/>
          </a:xfrm>
          <a:prstGeom prst="rect">
            <a:avLst/>
          </a:prstGeom>
          <a:ln w="12700">
            <a:miter lim="400000"/>
          </a:ln>
        </p:spPr>
      </p:pic>
      <p:sp>
        <p:nvSpPr>
          <p:cNvPr id="145" name="Title Text"/>
          <p:cNvSpPr txBox="1">
            <a:spLocks noGrp="1"/>
          </p:cNvSpPr>
          <p:nvPr>
            <p:ph type="title"/>
          </p:nvPr>
        </p:nvSpPr>
        <p:spPr>
          <a:xfrm>
            <a:off x="609600" y="1196752"/>
            <a:ext cx="4011085" cy="1162051"/>
          </a:xfrm>
          <a:prstGeom prst="rect">
            <a:avLst/>
          </a:prstGeom>
        </p:spPr>
        <p:txBody>
          <a:bodyPr lIns="91424" tIns="91424" rIns="91424" bIns="91424" anchor="b">
            <a:normAutofit/>
          </a:bodyPr>
          <a:lstStyle>
            <a:lvl1pPr>
              <a:defRPr sz="2000" b="1">
                <a:solidFill>
                  <a:srgbClr val="FFFFFF"/>
                </a:solidFill>
              </a:defRPr>
            </a:lvl1pPr>
          </a:lstStyle>
          <a:p>
            <a:r>
              <a:t>Title Text</a:t>
            </a:r>
          </a:p>
        </p:txBody>
      </p:sp>
      <p:sp>
        <p:nvSpPr>
          <p:cNvPr id="146" name="Body Level One…"/>
          <p:cNvSpPr txBox="1">
            <a:spLocks noGrp="1"/>
          </p:cNvSpPr>
          <p:nvPr>
            <p:ph type="body" sz="quarter" idx="1"/>
          </p:nvPr>
        </p:nvSpPr>
        <p:spPr>
          <a:xfrm>
            <a:off x="609600" y="2492896"/>
            <a:ext cx="4011085" cy="3057204"/>
          </a:xfrm>
          <a:prstGeom prst="rect">
            <a:avLst/>
          </a:prstGeom>
        </p:spPr>
        <p:txBody>
          <a:bodyPr lIns="91424" tIns="91424" rIns="91424" bIns="91424">
            <a:normAutofit/>
          </a:bodyPr>
          <a:lstStyle>
            <a:lvl1pPr marL="228600">
              <a:spcBef>
                <a:spcPts val="200"/>
              </a:spcBef>
              <a:defRPr>
                <a:solidFill>
                  <a:srgbClr val="595959"/>
                </a:solidFill>
              </a:defRPr>
            </a:lvl1pPr>
            <a:lvl2pPr marL="228600" indent="457200">
              <a:spcBef>
                <a:spcPts val="200"/>
              </a:spcBef>
              <a:defRPr>
                <a:solidFill>
                  <a:srgbClr val="595959"/>
                </a:solidFill>
              </a:defRPr>
            </a:lvl2pPr>
            <a:lvl3pPr marL="228600" indent="914400">
              <a:spcBef>
                <a:spcPts val="200"/>
              </a:spcBef>
              <a:defRPr>
                <a:solidFill>
                  <a:srgbClr val="595959"/>
                </a:solidFill>
              </a:defRPr>
            </a:lvl3pPr>
            <a:lvl4pPr marL="228600" indent="1371600">
              <a:spcBef>
                <a:spcPts val="200"/>
              </a:spcBef>
              <a:defRPr>
                <a:solidFill>
                  <a:srgbClr val="595959"/>
                </a:solidFill>
              </a:defRPr>
            </a:lvl4pPr>
            <a:lvl5pPr marL="228600" indent="1828800">
              <a:spcBef>
                <a:spcPts val="200"/>
              </a:spcBef>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47" name="Shape 78"/>
          <p:cNvSpPr txBox="1">
            <a:spLocks noGrp="1"/>
          </p:cNvSpPr>
          <p:nvPr>
            <p:ph type="body" idx="13"/>
          </p:nvPr>
        </p:nvSpPr>
        <p:spPr>
          <a:xfrm>
            <a:off x="4766733" y="1205801"/>
            <a:ext cx="6815667" cy="4920362"/>
          </a:xfrm>
          <a:prstGeom prst="rect">
            <a:avLst/>
          </a:prstGeom>
        </p:spPr>
        <p:txBody>
          <a:bodyPr lIns="91424" tIns="91424" rIns="91424" bIns="91424">
            <a:normAutofit/>
          </a:bodyPr>
          <a:lstStyle>
            <a:lvl1pPr marL="228600">
              <a:spcBef>
                <a:spcPts val="300"/>
              </a:spcBef>
              <a:defRPr sz="1800" b="1">
                <a:solidFill>
                  <a:srgbClr val="1F497D"/>
                </a:solidFill>
              </a:defRPr>
            </a:lvl1pPr>
          </a:lstStyle>
          <a:p>
            <a:pPr marL="228600">
              <a:spcBef>
                <a:spcPts val="300"/>
              </a:spcBef>
              <a:defRPr sz="1800" b="1">
                <a:solidFill>
                  <a:srgbClr val="1F497D"/>
                </a:solidFill>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graphicFrame>
        <p:nvGraphicFramePr>
          <p:cNvPr id="154"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155"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sp>
        <p:nvSpPr>
          <p:cNvPr id="157" name="Title Text"/>
          <p:cNvSpPr txBox="1">
            <a:spLocks noGrp="1"/>
          </p:cNvSpPr>
          <p:nvPr>
            <p:ph type="title"/>
          </p:nvPr>
        </p:nvSpPr>
        <p:spPr>
          <a:xfrm>
            <a:off x="2389718" y="4800600"/>
            <a:ext cx="7315201" cy="566738"/>
          </a:xfrm>
          <a:prstGeom prst="rect">
            <a:avLst/>
          </a:prstGeom>
        </p:spPr>
        <p:txBody>
          <a:bodyPr lIns="91424" tIns="91424" rIns="91424" bIns="91424" anchor="b">
            <a:normAutofit/>
          </a:bodyPr>
          <a:lstStyle>
            <a:lvl1pPr>
              <a:defRPr sz="2000" b="1">
                <a:solidFill>
                  <a:srgbClr val="1F497D"/>
                </a:solidFill>
              </a:defRPr>
            </a:lvl1pPr>
          </a:lstStyle>
          <a:p>
            <a:r>
              <a:t>Title Text</a:t>
            </a:r>
          </a:p>
        </p:txBody>
      </p:sp>
      <p:sp>
        <p:nvSpPr>
          <p:cNvPr id="158" name="Shape 81"/>
          <p:cNvSpPr>
            <a:spLocks noGrp="1"/>
          </p:cNvSpPr>
          <p:nvPr>
            <p:ph type="pic" sz="half" idx="13"/>
          </p:nvPr>
        </p:nvSpPr>
        <p:spPr>
          <a:xfrm>
            <a:off x="2389718" y="612775"/>
            <a:ext cx="7315201" cy="4114800"/>
          </a:xfrm>
          <a:prstGeom prst="rect">
            <a:avLst/>
          </a:prstGeom>
        </p:spPr>
        <p:txBody>
          <a:bodyPr lIns="91439" rIns="91439"/>
          <a:lstStyle/>
          <a:p>
            <a:endParaRPr/>
          </a:p>
        </p:txBody>
      </p:sp>
      <p:sp>
        <p:nvSpPr>
          <p:cNvPr id="159" name="Body Level One…"/>
          <p:cNvSpPr txBox="1">
            <a:spLocks noGrp="1"/>
          </p:cNvSpPr>
          <p:nvPr>
            <p:ph type="body" sz="quarter" idx="1"/>
          </p:nvPr>
        </p:nvSpPr>
        <p:spPr>
          <a:xfrm>
            <a:off x="2389718" y="5367338"/>
            <a:ext cx="7315201" cy="804863"/>
          </a:xfrm>
          <a:prstGeom prst="rect">
            <a:avLst/>
          </a:prstGeom>
        </p:spPr>
        <p:txBody>
          <a:bodyPr lIns="91424" tIns="91424" rIns="91424" bIns="91424">
            <a:normAutofit/>
          </a:bodyPr>
          <a:lstStyle>
            <a:lvl1pPr marL="228600">
              <a:spcBef>
                <a:spcPts val="200"/>
              </a:spcBef>
              <a:defRPr>
                <a:solidFill>
                  <a:srgbClr val="595959"/>
                </a:solidFill>
              </a:defRPr>
            </a:lvl1pPr>
            <a:lvl2pPr marL="228600" indent="457200">
              <a:spcBef>
                <a:spcPts val="200"/>
              </a:spcBef>
              <a:defRPr>
                <a:solidFill>
                  <a:srgbClr val="595959"/>
                </a:solidFill>
              </a:defRPr>
            </a:lvl2pPr>
            <a:lvl3pPr marL="228600" indent="914400">
              <a:spcBef>
                <a:spcPts val="200"/>
              </a:spcBef>
              <a:defRPr>
                <a:solidFill>
                  <a:srgbClr val="595959"/>
                </a:solidFill>
              </a:defRPr>
            </a:lvl3pPr>
            <a:lvl4pPr marL="228600" indent="1371600">
              <a:spcBef>
                <a:spcPts val="200"/>
              </a:spcBef>
              <a:defRPr>
                <a:solidFill>
                  <a:srgbClr val="595959"/>
                </a:solidFill>
              </a:defRPr>
            </a:lvl4pPr>
            <a:lvl5pPr marL="228600" indent="1828800">
              <a:spcBef>
                <a:spcPts val="200"/>
              </a:spcBef>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pic>
        <p:nvPicPr>
          <p:cNvPr id="8" name="Kép 1" descr="Kép 1">
            <a:extLst>
              <a:ext uri="{FF2B5EF4-FFF2-40B4-BE49-F238E27FC236}">
                <a16:creationId xmlns:a16="http://schemas.microsoft.com/office/drawing/2014/main" id="{F1C86934-89D4-4049-BAE0-BD8FFA93AD83}"/>
              </a:ext>
            </a:extLst>
          </p:cNvPr>
          <p:cNvPicPr>
            <a:picLocks noChangeAspect="1"/>
          </p:cNvPicPr>
          <p:nvPr userDrawn="1"/>
        </p:nvPicPr>
        <p:blipFill>
          <a:blip r:embed="rId2">
            <a:extLst/>
          </a:blip>
          <a:stretch>
            <a:fillRect/>
          </a:stretch>
        </p:blipFill>
        <p:spPr>
          <a:xfrm>
            <a:off x="10363199" y="118135"/>
            <a:ext cx="1685497" cy="862594"/>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IMAGE full width title upon">
    <p:spTree>
      <p:nvGrpSpPr>
        <p:cNvPr id="1" name=""/>
        <p:cNvGrpSpPr/>
        <p:nvPr/>
      </p:nvGrpSpPr>
      <p:grpSpPr>
        <a:xfrm>
          <a:off x="0" y="0"/>
          <a:ext cx="0" cy="0"/>
          <a:chOff x="0" y="0"/>
          <a:chExt cx="0" cy="0"/>
        </a:xfrm>
      </p:grpSpPr>
      <p:sp>
        <p:nvSpPr>
          <p:cNvPr id="166"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graphicFrame>
        <p:nvGraphicFramePr>
          <p:cNvPr id="167" name="Shape 86"/>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168" name="Shape 88"/>
          <p:cNvSpPr>
            <a:spLocks noGrp="1"/>
          </p:cNvSpPr>
          <p:nvPr>
            <p:ph type="pic" idx="13"/>
          </p:nvPr>
        </p:nvSpPr>
        <p:spPr>
          <a:xfrm>
            <a:off x="1" y="2"/>
            <a:ext cx="12192001" cy="6813377"/>
          </a:xfrm>
          <a:prstGeom prst="rect">
            <a:avLst/>
          </a:prstGeom>
        </p:spPr>
        <p:txBody>
          <a:bodyPr lIns="91439" rIns="91439"/>
          <a:lstStyle/>
          <a:p>
            <a:endParaRPr/>
          </a:p>
        </p:txBody>
      </p:sp>
      <p:sp>
        <p:nvSpPr>
          <p:cNvPr id="169" name="Title Text"/>
          <p:cNvSpPr txBox="1">
            <a:spLocks noGrp="1"/>
          </p:cNvSpPr>
          <p:nvPr>
            <p:ph type="title"/>
          </p:nvPr>
        </p:nvSpPr>
        <p:spPr>
          <a:xfrm>
            <a:off x="719402" y="4653137"/>
            <a:ext cx="10972801" cy="1143001"/>
          </a:xfrm>
          <a:prstGeom prst="rect">
            <a:avLst/>
          </a:prstGeom>
        </p:spPr>
        <p:txBody>
          <a:bodyPr lIns="91424" tIns="91424" rIns="91424" bIns="91424">
            <a:normAutofit/>
          </a:bodyPr>
          <a:lstStyle>
            <a:lvl1pPr algn="ctr">
              <a:defRPr sz="4000">
                <a:solidFill>
                  <a:srgbClr val="1F497D"/>
                </a:solidFill>
              </a:defRPr>
            </a:lvl1pPr>
          </a:lstStyle>
          <a:p>
            <a: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IMAGE full width title top">
    <p:spTree>
      <p:nvGrpSpPr>
        <p:cNvPr id="1" name=""/>
        <p:cNvGrpSpPr/>
        <p:nvPr/>
      </p:nvGrpSpPr>
      <p:grpSpPr>
        <a:xfrm>
          <a:off x="0" y="0"/>
          <a:ext cx="0" cy="0"/>
          <a:chOff x="0" y="0"/>
          <a:chExt cx="0" cy="0"/>
        </a:xfrm>
      </p:grpSpPr>
      <p:sp>
        <p:nvSpPr>
          <p:cNvPr id="176"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graphicFrame>
        <p:nvGraphicFramePr>
          <p:cNvPr id="177" name="Shape 86"/>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178" name="Shape 91"/>
          <p:cNvSpPr>
            <a:spLocks noGrp="1"/>
          </p:cNvSpPr>
          <p:nvPr>
            <p:ph type="pic" idx="13"/>
          </p:nvPr>
        </p:nvSpPr>
        <p:spPr>
          <a:xfrm>
            <a:off x="1" y="1340769"/>
            <a:ext cx="12192001" cy="5472608"/>
          </a:xfrm>
          <a:prstGeom prst="rect">
            <a:avLst/>
          </a:prstGeom>
        </p:spPr>
        <p:txBody>
          <a:bodyPr lIns="91439" rIns="91439"/>
          <a:lstStyle/>
          <a:p>
            <a:endParaRPr/>
          </a:p>
        </p:txBody>
      </p:sp>
      <p:sp>
        <p:nvSpPr>
          <p:cNvPr id="179" name="Title Text"/>
          <p:cNvSpPr txBox="1">
            <a:spLocks noGrp="1"/>
          </p:cNvSpPr>
          <p:nvPr>
            <p:ph type="title"/>
          </p:nvPr>
        </p:nvSpPr>
        <p:spPr>
          <a:xfrm>
            <a:off x="719402" y="0"/>
            <a:ext cx="10972801" cy="1143000"/>
          </a:xfrm>
          <a:prstGeom prst="rect">
            <a:avLst/>
          </a:prstGeom>
        </p:spPr>
        <p:txBody>
          <a:bodyPr lIns="91424" tIns="91424" rIns="91424" bIns="91424">
            <a:normAutofit/>
          </a:bodyPr>
          <a:lstStyle>
            <a:lvl1pPr algn="ctr">
              <a:defRPr sz="4000">
                <a:solidFill>
                  <a:srgbClr val="1F497D"/>
                </a:solidFill>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OCK page Yellow">
    <p:spTree>
      <p:nvGrpSpPr>
        <p:cNvPr id="1" name=""/>
        <p:cNvGrpSpPr/>
        <p:nvPr/>
      </p:nvGrpSpPr>
      <p:grpSpPr>
        <a:xfrm>
          <a:off x="0" y="0"/>
          <a:ext cx="0" cy="0"/>
          <a:chOff x="0" y="0"/>
          <a:chExt cx="0" cy="0"/>
        </a:xfrm>
      </p:grpSpPr>
      <p:graphicFrame>
        <p:nvGraphicFramePr>
          <p:cNvPr id="186" name="Shape 94"/>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187" name="Shape 95" descr="Shape 95"/>
          <p:cNvPicPr>
            <a:picLocks noChangeAspect="1"/>
          </p:cNvPicPr>
          <p:nvPr/>
        </p:nvPicPr>
        <p:blipFill>
          <a:blip r:embed="rId2">
            <a:extLst/>
          </a:blip>
          <a:stretch>
            <a:fillRect/>
          </a:stretch>
        </p:blipFill>
        <p:spPr>
          <a:xfrm>
            <a:off x="9890602" y="174311"/>
            <a:ext cx="2062049" cy="662402"/>
          </a:xfrm>
          <a:prstGeom prst="rect">
            <a:avLst/>
          </a:prstGeom>
          <a:ln w="12700">
            <a:miter lim="400000"/>
          </a:ln>
        </p:spPr>
      </p:pic>
      <p:grpSp>
        <p:nvGrpSpPr>
          <p:cNvPr id="190" name="Shape 97"/>
          <p:cNvGrpSpPr/>
          <p:nvPr/>
        </p:nvGrpSpPr>
        <p:grpSpPr>
          <a:xfrm>
            <a:off x="0" y="1556791"/>
            <a:ext cx="12192000" cy="5256586"/>
            <a:chOff x="0" y="0"/>
            <a:chExt cx="9144000" cy="5256584"/>
          </a:xfrm>
        </p:grpSpPr>
        <p:sp>
          <p:nvSpPr>
            <p:cNvPr id="188" name="Rectangle"/>
            <p:cNvSpPr/>
            <p:nvPr/>
          </p:nvSpPr>
          <p:spPr>
            <a:xfrm>
              <a:off x="0" y="-1"/>
              <a:ext cx="9144000" cy="5256586"/>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sz="1800"/>
            </a:p>
          </p:txBody>
        </p:sp>
        <p:sp>
          <p:nvSpPr>
            <p:cNvPr id="189" name="Text"/>
            <p:cNvSpPr txBox="1"/>
            <p:nvPr/>
          </p:nvSpPr>
          <p:spPr>
            <a:xfrm>
              <a:off x="45724" y="2442892"/>
              <a:ext cx="9052551" cy="370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1800">
                  <a:solidFill>
                    <a:srgbClr val="FFFFFF"/>
                  </a:solidFill>
                </a:defRPr>
              </a:lvl1pPr>
            </a:lstStyle>
            <a:p>
              <a:r>
                <a:rPr sz="1800"/>
                <a:t> </a:t>
              </a:r>
            </a:p>
          </p:txBody>
        </p:sp>
      </p:grpSp>
      <p:sp>
        <p:nvSpPr>
          <p:cNvPr id="191" name="Title Text"/>
          <p:cNvSpPr txBox="1">
            <a:spLocks noGrp="1"/>
          </p:cNvSpPr>
          <p:nvPr>
            <p:ph type="title"/>
          </p:nvPr>
        </p:nvSpPr>
        <p:spPr>
          <a:xfrm>
            <a:off x="1007434" y="1844825"/>
            <a:ext cx="10369153" cy="864097"/>
          </a:xfrm>
          <a:prstGeom prst="rect">
            <a:avLst/>
          </a:prstGeom>
        </p:spPr>
        <p:txBody>
          <a:bodyPr lIns="91424" tIns="91424" rIns="91424" bIns="91424" anchor="t">
            <a:normAutofit/>
          </a:bodyPr>
          <a:lstStyle>
            <a:lvl1pPr algn="ctr">
              <a:defRPr sz="2800">
                <a:solidFill>
                  <a:srgbClr val="595959"/>
                </a:solidFill>
              </a:defRPr>
            </a:lvl1pPr>
          </a:lstStyle>
          <a:p>
            <a:r>
              <a:t>Title Text</a:t>
            </a:r>
          </a:p>
        </p:txBody>
      </p:sp>
      <p:sp>
        <p:nvSpPr>
          <p:cNvPr id="192" name="Body Level One…"/>
          <p:cNvSpPr txBox="1">
            <a:spLocks noGrp="1"/>
          </p:cNvSpPr>
          <p:nvPr>
            <p:ph type="body" sz="half" idx="1"/>
          </p:nvPr>
        </p:nvSpPr>
        <p:spPr>
          <a:xfrm>
            <a:off x="1007436" y="2852934"/>
            <a:ext cx="10369153" cy="3024338"/>
          </a:xfrm>
          <a:prstGeom prst="rect">
            <a:avLst/>
          </a:prstGeom>
        </p:spPr>
        <p:txBody>
          <a:bodyPr lIns="91424" tIns="91424" rIns="91424" bIns="91424">
            <a:normAutofit/>
          </a:bodyPr>
          <a:lstStyle>
            <a:lvl1pPr marL="228600">
              <a:spcBef>
                <a:spcPts val="600"/>
              </a:spcBef>
              <a:defRPr sz="3200" b="1">
                <a:solidFill>
                  <a:srgbClr val="595959"/>
                </a:solidFill>
              </a:defRPr>
            </a:lvl1pPr>
            <a:lvl2pPr marL="972457" indent="-464457">
              <a:spcBef>
                <a:spcPts val="600"/>
              </a:spcBef>
              <a:buSzPts val="3200"/>
              <a:buChar char="–"/>
              <a:defRPr sz="3200" b="1">
                <a:solidFill>
                  <a:srgbClr val="595959"/>
                </a:solidFill>
              </a:defRPr>
            </a:lvl2pPr>
            <a:lvl3pPr marL="1498600" indent="-508000">
              <a:spcBef>
                <a:spcPts val="600"/>
              </a:spcBef>
              <a:buSzPts val="3200"/>
              <a:buChar char="•"/>
              <a:defRPr sz="3200" b="1">
                <a:solidFill>
                  <a:srgbClr val="595959"/>
                </a:solidFill>
              </a:defRPr>
            </a:lvl3pPr>
            <a:lvl4pPr marL="2042160" indent="-568960">
              <a:spcBef>
                <a:spcPts val="600"/>
              </a:spcBef>
              <a:buSzPts val="3200"/>
              <a:buChar char="–"/>
              <a:defRPr sz="3200" b="1">
                <a:solidFill>
                  <a:srgbClr val="595959"/>
                </a:solidFill>
              </a:defRPr>
            </a:lvl4pPr>
            <a:lvl5pPr marL="2499360" indent="-568960">
              <a:spcBef>
                <a:spcPts val="600"/>
              </a:spcBef>
              <a:buSzPts val="3200"/>
              <a:buChar char="o"/>
              <a:defRPr sz="3200" b="1">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hape 100"/>
          <p:cNvSpPr txBox="1"/>
          <p:nvPr/>
        </p:nvSpPr>
        <p:spPr>
          <a:xfrm>
            <a:off x="670567" y="405536"/>
            <a:ext cx="10850867" cy="70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spAutoFit/>
          </a:bodyPr>
          <a:lstStyle>
            <a:lvl1pPr>
              <a:defRPr sz="4000">
                <a:solidFill>
                  <a:srgbClr val="1F497D"/>
                </a:solidFill>
              </a:defRPr>
            </a:lvl1pPr>
          </a:lstStyle>
          <a:p>
            <a:r>
              <a:rPr sz="4000"/>
              <a:t>Click to edit title style</a:t>
            </a:r>
          </a:p>
        </p:txBody>
      </p:sp>
      <p:sp>
        <p:nvSpPr>
          <p:cNvPr id="194"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BLOCK page Blue">
    <p:spTree>
      <p:nvGrpSpPr>
        <p:cNvPr id="1" name=""/>
        <p:cNvGrpSpPr/>
        <p:nvPr/>
      </p:nvGrpSpPr>
      <p:grpSpPr>
        <a:xfrm>
          <a:off x="0" y="0"/>
          <a:ext cx="0" cy="0"/>
          <a:chOff x="0" y="0"/>
          <a:chExt cx="0" cy="0"/>
        </a:xfrm>
      </p:grpSpPr>
      <p:graphicFrame>
        <p:nvGraphicFramePr>
          <p:cNvPr id="201" name="Shape 94"/>
          <p:cNvGraphicFramePr/>
          <p:nvPr/>
        </p:nvGraphicFramePr>
        <p:xfrm>
          <a:off x="0" y="6807655"/>
          <a:ext cx="12192000" cy="154826"/>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202" name="Shape 95" descr="Shape 95"/>
          <p:cNvPicPr>
            <a:picLocks noChangeAspect="1"/>
          </p:cNvPicPr>
          <p:nvPr/>
        </p:nvPicPr>
        <p:blipFill>
          <a:blip r:embed="rId2">
            <a:extLst/>
          </a:blip>
          <a:stretch>
            <a:fillRect/>
          </a:stretch>
        </p:blipFill>
        <p:spPr>
          <a:xfrm>
            <a:off x="9890602" y="174311"/>
            <a:ext cx="2062049" cy="662402"/>
          </a:xfrm>
          <a:prstGeom prst="rect">
            <a:avLst/>
          </a:prstGeom>
          <a:ln w="12700">
            <a:miter lim="400000"/>
          </a:ln>
        </p:spPr>
      </p:pic>
      <p:grpSp>
        <p:nvGrpSpPr>
          <p:cNvPr id="205" name="Shape 103"/>
          <p:cNvGrpSpPr/>
          <p:nvPr/>
        </p:nvGrpSpPr>
        <p:grpSpPr>
          <a:xfrm>
            <a:off x="0" y="1556791"/>
            <a:ext cx="12192000" cy="5256586"/>
            <a:chOff x="0" y="0"/>
            <a:chExt cx="9144000" cy="5256584"/>
          </a:xfrm>
        </p:grpSpPr>
        <p:sp>
          <p:nvSpPr>
            <p:cNvPr id="203" name="Rectangle"/>
            <p:cNvSpPr/>
            <p:nvPr/>
          </p:nvSpPr>
          <p:spPr>
            <a:xfrm>
              <a:off x="0" y="-1"/>
              <a:ext cx="9144000" cy="5256586"/>
            </a:xfrm>
            <a:prstGeom prst="rect">
              <a:avLst/>
            </a:prstGeom>
            <a:solidFill>
              <a:srgbClr val="1CB8CF"/>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sz="1800"/>
            </a:p>
          </p:txBody>
        </p:sp>
        <p:sp>
          <p:nvSpPr>
            <p:cNvPr id="204" name="Text"/>
            <p:cNvSpPr txBox="1"/>
            <p:nvPr/>
          </p:nvSpPr>
          <p:spPr>
            <a:xfrm>
              <a:off x="45724" y="2442892"/>
              <a:ext cx="9052551" cy="370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1800">
                  <a:solidFill>
                    <a:srgbClr val="FFFFFF"/>
                  </a:solidFill>
                </a:defRPr>
              </a:lvl1pPr>
            </a:lstStyle>
            <a:p>
              <a:r>
                <a:rPr sz="1800"/>
                <a:t> </a:t>
              </a:r>
            </a:p>
          </p:txBody>
        </p:sp>
      </p:grpSp>
      <p:sp>
        <p:nvSpPr>
          <p:cNvPr id="206" name="Title Text"/>
          <p:cNvSpPr txBox="1">
            <a:spLocks noGrp="1"/>
          </p:cNvSpPr>
          <p:nvPr>
            <p:ph type="title"/>
          </p:nvPr>
        </p:nvSpPr>
        <p:spPr>
          <a:xfrm>
            <a:off x="1007434" y="1844825"/>
            <a:ext cx="10369153" cy="864097"/>
          </a:xfrm>
          <a:prstGeom prst="rect">
            <a:avLst/>
          </a:prstGeom>
        </p:spPr>
        <p:txBody>
          <a:bodyPr lIns="91424" tIns="91424" rIns="91424" bIns="91424" anchor="t">
            <a:normAutofit/>
          </a:bodyPr>
          <a:lstStyle>
            <a:lvl1pPr algn="ctr">
              <a:defRPr sz="2800">
                <a:solidFill>
                  <a:srgbClr val="FFFFFF"/>
                </a:solidFill>
              </a:defRPr>
            </a:lvl1pPr>
          </a:lstStyle>
          <a:p>
            <a:r>
              <a:t>Title Text</a:t>
            </a:r>
          </a:p>
        </p:txBody>
      </p:sp>
      <p:sp>
        <p:nvSpPr>
          <p:cNvPr id="207" name="Body Level One…"/>
          <p:cNvSpPr txBox="1">
            <a:spLocks noGrp="1"/>
          </p:cNvSpPr>
          <p:nvPr>
            <p:ph type="body" sz="half" idx="1"/>
          </p:nvPr>
        </p:nvSpPr>
        <p:spPr>
          <a:xfrm>
            <a:off x="1007436" y="2852934"/>
            <a:ext cx="10369153" cy="3024338"/>
          </a:xfrm>
          <a:prstGeom prst="rect">
            <a:avLst/>
          </a:prstGeom>
        </p:spPr>
        <p:txBody>
          <a:bodyPr lIns="91424" tIns="91424" rIns="91424" bIns="91424">
            <a:normAutofit/>
          </a:bodyPr>
          <a:lstStyle>
            <a:lvl1pPr marL="228600">
              <a:spcBef>
                <a:spcPts val="600"/>
              </a:spcBef>
              <a:defRPr sz="3200" b="1">
                <a:solidFill>
                  <a:srgbClr val="FFFFFF"/>
                </a:solidFill>
              </a:defRPr>
            </a:lvl1pPr>
            <a:lvl2pPr marL="972457" indent="-464457">
              <a:spcBef>
                <a:spcPts val="600"/>
              </a:spcBef>
              <a:buSzPts val="3200"/>
              <a:buChar char="–"/>
              <a:defRPr sz="3200" b="1">
                <a:solidFill>
                  <a:srgbClr val="FFFFFF"/>
                </a:solidFill>
              </a:defRPr>
            </a:lvl2pPr>
            <a:lvl3pPr marL="1498600" indent="-508000">
              <a:spcBef>
                <a:spcPts val="600"/>
              </a:spcBef>
              <a:buSzPts val="3200"/>
              <a:buChar char="•"/>
              <a:defRPr sz="3200" b="1">
                <a:solidFill>
                  <a:srgbClr val="FFFFFF"/>
                </a:solidFill>
              </a:defRPr>
            </a:lvl3pPr>
            <a:lvl4pPr marL="2042160" indent="-568960">
              <a:spcBef>
                <a:spcPts val="600"/>
              </a:spcBef>
              <a:buSzPts val="3200"/>
              <a:buChar char="–"/>
              <a:defRPr sz="3200" b="1">
                <a:solidFill>
                  <a:srgbClr val="FFFFFF"/>
                </a:solidFill>
              </a:defRPr>
            </a:lvl4pPr>
            <a:lvl5pPr marL="2499360" indent="-568960">
              <a:spcBef>
                <a:spcPts val="600"/>
              </a:spcBef>
              <a:buSzPts val="3200"/>
              <a:buChar char="o"/>
              <a:defRPr sz="32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8" name="Shape 106"/>
          <p:cNvSpPr txBox="1"/>
          <p:nvPr/>
        </p:nvSpPr>
        <p:spPr>
          <a:xfrm>
            <a:off x="670567" y="405536"/>
            <a:ext cx="10850867" cy="70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spAutoFit/>
          </a:bodyPr>
          <a:lstStyle>
            <a:lvl1pPr>
              <a:defRPr sz="4000">
                <a:solidFill>
                  <a:srgbClr val="1F497D"/>
                </a:solidFill>
              </a:defRPr>
            </a:lvl1pPr>
          </a:lstStyle>
          <a:p>
            <a:r>
              <a:rPr sz="4000"/>
              <a:t>Click to edit title style</a:t>
            </a:r>
          </a:p>
        </p:txBody>
      </p:sp>
      <p:sp>
        <p:nvSpPr>
          <p:cNvPr id="209"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OCK page Light grren">
    <p:spTree>
      <p:nvGrpSpPr>
        <p:cNvPr id="1" name=""/>
        <p:cNvGrpSpPr/>
        <p:nvPr/>
      </p:nvGrpSpPr>
      <p:grpSpPr>
        <a:xfrm>
          <a:off x="0" y="0"/>
          <a:ext cx="0" cy="0"/>
          <a:chOff x="0" y="0"/>
          <a:chExt cx="0" cy="0"/>
        </a:xfrm>
      </p:grpSpPr>
      <p:graphicFrame>
        <p:nvGraphicFramePr>
          <p:cNvPr id="216" name="Shape 94"/>
          <p:cNvGraphicFramePr/>
          <p:nvPr/>
        </p:nvGraphicFramePr>
        <p:xfrm>
          <a:off x="0" y="6807655"/>
          <a:ext cx="12192000" cy="154826"/>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217" name="Shape 95" descr="Shape 95"/>
          <p:cNvPicPr>
            <a:picLocks noChangeAspect="1"/>
          </p:cNvPicPr>
          <p:nvPr/>
        </p:nvPicPr>
        <p:blipFill>
          <a:blip r:embed="rId2">
            <a:extLst/>
          </a:blip>
          <a:stretch>
            <a:fillRect/>
          </a:stretch>
        </p:blipFill>
        <p:spPr>
          <a:xfrm>
            <a:off x="9890602" y="174311"/>
            <a:ext cx="2062049" cy="662402"/>
          </a:xfrm>
          <a:prstGeom prst="rect">
            <a:avLst/>
          </a:prstGeom>
          <a:ln w="12700">
            <a:miter lim="400000"/>
          </a:ln>
        </p:spPr>
      </p:pic>
      <p:grpSp>
        <p:nvGrpSpPr>
          <p:cNvPr id="220" name="Shape 109"/>
          <p:cNvGrpSpPr/>
          <p:nvPr/>
        </p:nvGrpSpPr>
        <p:grpSpPr>
          <a:xfrm>
            <a:off x="0" y="1556791"/>
            <a:ext cx="12192000" cy="5256586"/>
            <a:chOff x="0" y="0"/>
            <a:chExt cx="9144000" cy="5256584"/>
          </a:xfrm>
        </p:grpSpPr>
        <p:sp>
          <p:nvSpPr>
            <p:cNvPr id="218" name="Rectangle"/>
            <p:cNvSpPr/>
            <p:nvPr/>
          </p:nvSpPr>
          <p:spPr>
            <a:xfrm>
              <a:off x="0" y="-1"/>
              <a:ext cx="9144000" cy="5256586"/>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sz="1800"/>
            </a:p>
          </p:txBody>
        </p:sp>
        <p:sp>
          <p:nvSpPr>
            <p:cNvPr id="219" name="Text"/>
            <p:cNvSpPr txBox="1"/>
            <p:nvPr/>
          </p:nvSpPr>
          <p:spPr>
            <a:xfrm>
              <a:off x="45724" y="2442892"/>
              <a:ext cx="9052551" cy="370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1800">
                  <a:solidFill>
                    <a:srgbClr val="FFFFFF"/>
                  </a:solidFill>
                </a:defRPr>
              </a:lvl1pPr>
            </a:lstStyle>
            <a:p>
              <a:r>
                <a:rPr sz="1800"/>
                <a:t> </a:t>
              </a:r>
            </a:p>
          </p:txBody>
        </p:sp>
      </p:grpSp>
      <p:sp>
        <p:nvSpPr>
          <p:cNvPr id="221" name="Title Text"/>
          <p:cNvSpPr txBox="1">
            <a:spLocks noGrp="1"/>
          </p:cNvSpPr>
          <p:nvPr>
            <p:ph type="title"/>
          </p:nvPr>
        </p:nvSpPr>
        <p:spPr>
          <a:xfrm>
            <a:off x="1007434" y="1844825"/>
            <a:ext cx="10369153" cy="864097"/>
          </a:xfrm>
          <a:prstGeom prst="rect">
            <a:avLst/>
          </a:prstGeom>
        </p:spPr>
        <p:txBody>
          <a:bodyPr lIns="91424" tIns="91424" rIns="91424" bIns="91424" anchor="t">
            <a:normAutofit/>
          </a:bodyPr>
          <a:lstStyle>
            <a:lvl1pPr algn="ctr">
              <a:defRPr sz="2800">
                <a:solidFill>
                  <a:srgbClr val="FFFFFF"/>
                </a:solidFill>
              </a:defRPr>
            </a:lvl1pPr>
          </a:lstStyle>
          <a:p>
            <a:r>
              <a:t>Title Text</a:t>
            </a:r>
          </a:p>
        </p:txBody>
      </p:sp>
      <p:sp>
        <p:nvSpPr>
          <p:cNvPr id="222" name="Body Level One…"/>
          <p:cNvSpPr txBox="1">
            <a:spLocks noGrp="1"/>
          </p:cNvSpPr>
          <p:nvPr>
            <p:ph type="body" sz="half" idx="1"/>
          </p:nvPr>
        </p:nvSpPr>
        <p:spPr>
          <a:xfrm>
            <a:off x="1007436" y="2852934"/>
            <a:ext cx="10369153" cy="3024338"/>
          </a:xfrm>
          <a:prstGeom prst="rect">
            <a:avLst/>
          </a:prstGeom>
        </p:spPr>
        <p:txBody>
          <a:bodyPr lIns="91424" tIns="91424" rIns="91424" bIns="91424">
            <a:normAutofit/>
          </a:bodyPr>
          <a:lstStyle>
            <a:lvl1pPr marL="228600">
              <a:spcBef>
                <a:spcPts val="600"/>
              </a:spcBef>
              <a:defRPr sz="3200" b="1">
                <a:solidFill>
                  <a:srgbClr val="FFFFFF"/>
                </a:solidFill>
              </a:defRPr>
            </a:lvl1pPr>
            <a:lvl2pPr marL="972457" indent="-464457">
              <a:spcBef>
                <a:spcPts val="600"/>
              </a:spcBef>
              <a:buSzPts val="3200"/>
              <a:buChar char="–"/>
              <a:defRPr sz="3200" b="1">
                <a:solidFill>
                  <a:srgbClr val="FFFFFF"/>
                </a:solidFill>
              </a:defRPr>
            </a:lvl2pPr>
            <a:lvl3pPr marL="1498600" indent="-508000">
              <a:spcBef>
                <a:spcPts val="600"/>
              </a:spcBef>
              <a:buSzPts val="3200"/>
              <a:buChar char="•"/>
              <a:defRPr sz="3200" b="1">
                <a:solidFill>
                  <a:srgbClr val="FFFFFF"/>
                </a:solidFill>
              </a:defRPr>
            </a:lvl3pPr>
            <a:lvl4pPr marL="2042160" indent="-568960">
              <a:spcBef>
                <a:spcPts val="600"/>
              </a:spcBef>
              <a:buSzPts val="3200"/>
              <a:buChar char="–"/>
              <a:defRPr sz="3200" b="1">
                <a:solidFill>
                  <a:srgbClr val="FFFFFF"/>
                </a:solidFill>
              </a:defRPr>
            </a:lvl4pPr>
            <a:lvl5pPr marL="2499360" indent="-568960">
              <a:spcBef>
                <a:spcPts val="600"/>
              </a:spcBef>
              <a:buSzPts val="3200"/>
              <a:buChar char="o"/>
              <a:defRPr sz="32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3" name="Shape 112"/>
          <p:cNvSpPr txBox="1"/>
          <p:nvPr/>
        </p:nvSpPr>
        <p:spPr>
          <a:xfrm>
            <a:off x="670567" y="405536"/>
            <a:ext cx="10850867" cy="70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spAutoFit/>
          </a:bodyPr>
          <a:lstStyle>
            <a:lvl1pPr>
              <a:defRPr sz="4000">
                <a:solidFill>
                  <a:srgbClr val="1F497D"/>
                </a:solidFill>
              </a:defRPr>
            </a:lvl1pPr>
          </a:lstStyle>
          <a:p>
            <a:r>
              <a:rPr sz="4000"/>
              <a:t>Click to edit title style</a:t>
            </a:r>
          </a:p>
        </p:txBody>
      </p:sp>
      <p:sp>
        <p:nvSpPr>
          <p:cNvPr id="224"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OCK page Dark grren">
    <p:spTree>
      <p:nvGrpSpPr>
        <p:cNvPr id="1" name=""/>
        <p:cNvGrpSpPr/>
        <p:nvPr/>
      </p:nvGrpSpPr>
      <p:grpSpPr>
        <a:xfrm>
          <a:off x="0" y="0"/>
          <a:ext cx="0" cy="0"/>
          <a:chOff x="0" y="0"/>
          <a:chExt cx="0" cy="0"/>
        </a:xfrm>
      </p:grpSpPr>
      <p:graphicFrame>
        <p:nvGraphicFramePr>
          <p:cNvPr id="231" name="Shape 94"/>
          <p:cNvGraphicFramePr/>
          <p:nvPr/>
        </p:nvGraphicFramePr>
        <p:xfrm>
          <a:off x="0" y="6807655"/>
          <a:ext cx="12192000" cy="154826"/>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232" name="Shape 95" descr="Shape 95"/>
          <p:cNvPicPr>
            <a:picLocks noChangeAspect="1"/>
          </p:cNvPicPr>
          <p:nvPr/>
        </p:nvPicPr>
        <p:blipFill>
          <a:blip r:embed="rId2">
            <a:extLst/>
          </a:blip>
          <a:stretch>
            <a:fillRect/>
          </a:stretch>
        </p:blipFill>
        <p:spPr>
          <a:xfrm>
            <a:off x="9890602" y="174311"/>
            <a:ext cx="2062049" cy="662402"/>
          </a:xfrm>
          <a:prstGeom prst="rect">
            <a:avLst/>
          </a:prstGeom>
          <a:ln w="12700">
            <a:miter lim="400000"/>
          </a:ln>
        </p:spPr>
      </p:pic>
      <p:grpSp>
        <p:nvGrpSpPr>
          <p:cNvPr id="235" name="Shape 115"/>
          <p:cNvGrpSpPr/>
          <p:nvPr/>
        </p:nvGrpSpPr>
        <p:grpSpPr>
          <a:xfrm>
            <a:off x="0" y="1556791"/>
            <a:ext cx="12192000" cy="5256586"/>
            <a:chOff x="0" y="0"/>
            <a:chExt cx="9144000" cy="5256584"/>
          </a:xfrm>
        </p:grpSpPr>
        <p:sp>
          <p:nvSpPr>
            <p:cNvPr id="233" name="Rectangle"/>
            <p:cNvSpPr/>
            <p:nvPr/>
          </p:nvSpPr>
          <p:spPr>
            <a:xfrm>
              <a:off x="0" y="-1"/>
              <a:ext cx="9144000" cy="5256586"/>
            </a:xfrm>
            <a:prstGeom prst="rect">
              <a:avLst/>
            </a:prstGeom>
            <a:solidFill>
              <a:srgbClr val="159961"/>
            </a:solidFill>
            <a:ln w="12700" cap="flat">
              <a:noFill/>
              <a:miter lim="400000"/>
            </a:ln>
            <a:effectLst/>
          </p:spPr>
          <p:txBody>
            <a:bodyPr wrap="square" lIns="45719" tIns="45719" rIns="45719" bIns="45719" numCol="1" anchor="ctr">
              <a:noAutofit/>
            </a:bodyPr>
            <a:lstStyle/>
            <a:p>
              <a:pPr algn="ctr">
                <a:defRPr sz="1800">
                  <a:solidFill>
                    <a:srgbClr val="FFFFFF"/>
                  </a:solidFill>
                </a:defRPr>
              </a:pPr>
              <a:endParaRPr sz="1800"/>
            </a:p>
          </p:txBody>
        </p:sp>
        <p:sp>
          <p:nvSpPr>
            <p:cNvPr id="234" name="Text"/>
            <p:cNvSpPr txBox="1"/>
            <p:nvPr/>
          </p:nvSpPr>
          <p:spPr>
            <a:xfrm>
              <a:off x="45724" y="2442892"/>
              <a:ext cx="9052551" cy="370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1800">
                  <a:solidFill>
                    <a:srgbClr val="FFFFFF"/>
                  </a:solidFill>
                </a:defRPr>
              </a:lvl1pPr>
            </a:lstStyle>
            <a:p>
              <a:r>
                <a:rPr sz="1800"/>
                <a:t> </a:t>
              </a:r>
            </a:p>
          </p:txBody>
        </p:sp>
      </p:grpSp>
      <p:sp>
        <p:nvSpPr>
          <p:cNvPr id="236" name="Title Text"/>
          <p:cNvSpPr txBox="1">
            <a:spLocks noGrp="1"/>
          </p:cNvSpPr>
          <p:nvPr>
            <p:ph type="title"/>
          </p:nvPr>
        </p:nvSpPr>
        <p:spPr>
          <a:xfrm>
            <a:off x="1007434" y="1844825"/>
            <a:ext cx="10369153" cy="864097"/>
          </a:xfrm>
          <a:prstGeom prst="rect">
            <a:avLst/>
          </a:prstGeom>
        </p:spPr>
        <p:txBody>
          <a:bodyPr lIns="91424" tIns="91424" rIns="91424" bIns="91424" anchor="t">
            <a:normAutofit/>
          </a:bodyPr>
          <a:lstStyle>
            <a:lvl1pPr algn="ctr">
              <a:defRPr sz="2800">
                <a:solidFill>
                  <a:srgbClr val="FFFFFF"/>
                </a:solidFill>
              </a:defRPr>
            </a:lvl1pPr>
          </a:lstStyle>
          <a:p>
            <a:r>
              <a:t>Title Text</a:t>
            </a:r>
          </a:p>
        </p:txBody>
      </p:sp>
      <p:sp>
        <p:nvSpPr>
          <p:cNvPr id="237" name="Body Level One…"/>
          <p:cNvSpPr txBox="1">
            <a:spLocks noGrp="1"/>
          </p:cNvSpPr>
          <p:nvPr>
            <p:ph type="body" sz="half" idx="1"/>
          </p:nvPr>
        </p:nvSpPr>
        <p:spPr>
          <a:xfrm>
            <a:off x="1007436" y="2852934"/>
            <a:ext cx="10369153" cy="3024338"/>
          </a:xfrm>
          <a:prstGeom prst="rect">
            <a:avLst/>
          </a:prstGeom>
        </p:spPr>
        <p:txBody>
          <a:bodyPr lIns="91424" tIns="91424" rIns="91424" bIns="91424">
            <a:normAutofit/>
          </a:bodyPr>
          <a:lstStyle>
            <a:lvl1pPr marL="228600">
              <a:spcBef>
                <a:spcPts val="600"/>
              </a:spcBef>
              <a:defRPr sz="3200" b="1">
                <a:solidFill>
                  <a:srgbClr val="FFFFFF"/>
                </a:solidFill>
              </a:defRPr>
            </a:lvl1pPr>
            <a:lvl2pPr marL="972457" indent="-464457">
              <a:spcBef>
                <a:spcPts val="600"/>
              </a:spcBef>
              <a:buSzPts val="3200"/>
              <a:buChar char="–"/>
              <a:defRPr sz="3200" b="1">
                <a:solidFill>
                  <a:srgbClr val="FFFFFF"/>
                </a:solidFill>
              </a:defRPr>
            </a:lvl2pPr>
            <a:lvl3pPr marL="1498600" indent="-508000">
              <a:spcBef>
                <a:spcPts val="600"/>
              </a:spcBef>
              <a:buSzPts val="3200"/>
              <a:buChar char="•"/>
              <a:defRPr sz="3200" b="1">
                <a:solidFill>
                  <a:srgbClr val="FFFFFF"/>
                </a:solidFill>
              </a:defRPr>
            </a:lvl3pPr>
            <a:lvl4pPr marL="2042160" indent="-568960">
              <a:spcBef>
                <a:spcPts val="600"/>
              </a:spcBef>
              <a:buSzPts val="3200"/>
              <a:buChar char="–"/>
              <a:defRPr sz="3200" b="1">
                <a:solidFill>
                  <a:srgbClr val="FFFFFF"/>
                </a:solidFill>
              </a:defRPr>
            </a:lvl4pPr>
            <a:lvl5pPr marL="2499360" indent="-568960">
              <a:spcBef>
                <a:spcPts val="600"/>
              </a:spcBef>
              <a:buSzPts val="3200"/>
              <a:buChar char="o"/>
              <a:defRPr sz="32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hape 118"/>
          <p:cNvSpPr txBox="1"/>
          <p:nvPr/>
        </p:nvSpPr>
        <p:spPr>
          <a:xfrm>
            <a:off x="670567" y="405536"/>
            <a:ext cx="10850867" cy="70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spAutoFit/>
          </a:bodyPr>
          <a:lstStyle>
            <a:lvl1pPr>
              <a:defRPr sz="4000">
                <a:solidFill>
                  <a:srgbClr val="1F497D"/>
                </a:solidFill>
              </a:defRPr>
            </a:lvl1pPr>
          </a:lstStyle>
          <a:p>
            <a:r>
              <a:rPr sz="4000"/>
              <a:t>Click to edit title style</a:t>
            </a:r>
          </a:p>
        </p:txBody>
      </p:sp>
      <p:sp>
        <p:nvSpPr>
          <p:cNvPr id="239"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SIC logo only page">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246" name="Image" descr="Image"/>
          <p:cNvPicPr>
            <a:picLocks noChangeAspect="1"/>
          </p:cNvPicPr>
          <p:nvPr/>
        </p:nvPicPr>
        <p:blipFill>
          <a:blip r:embed="rId2">
            <a:extLst/>
          </a:blip>
          <a:stretch>
            <a:fillRect/>
          </a:stretch>
        </p:blipFill>
        <p:spPr>
          <a:xfrm>
            <a:off x="10836" y="6484335"/>
            <a:ext cx="12323809" cy="372287"/>
          </a:xfrm>
          <a:prstGeom prst="rect">
            <a:avLst/>
          </a:prstGeom>
          <a:ln w="12700">
            <a:miter lim="400000"/>
          </a:ln>
        </p:spPr>
      </p:pic>
      <p:sp>
        <p:nvSpPr>
          <p:cNvPr id="247" name="www.interregeurope.eu/BRIDGES"/>
          <p:cNvSpPr txBox="1"/>
          <p:nvPr/>
        </p:nvSpPr>
        <p:spPr>
          <a:xfrm>
            <a:off x="285213" y="6392864"/>
            <a:ext cx="4653720" cy="287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5" tIns="35715" rIns="35715" bIns="35715" anchor="ctr">
            <a:spAutoFit/>
          </a:bodyPr>
          <a:lstStyle>
            <a:lvl1pPr defTabSz="321467">
              <a:defRPr u="sng">
                <a:solidFill>
                  <a:srgbClr val="0000FF"/>
                </a:solidFill>
                <a:uFill>
                  <a:solidFill>
                    <a:srgbClr val="0000FF"/>
                  </a:solidFill>
                </a:uFill>
              </a:defRPr>
            </a:lvl1pPr>
          </a:lstStyle>
          <a:p>
            <a:r>
              <a:rPr sz="1400"/>
              <a:t> </a:t>
            </a:r>
          </a:p>
        </p:txBody>
      </p:sp>
      <p:pic>
        <p:nvPicPr>
          <p:cNvPr id="248" name="C:\Users\BarnaKa\Downloads\INNO_PROVEMENT.jpg" descr="C:\Users\BarnaKa\Downloads\INNO_PROVEMENT.jpg"/>
          <p:cNvPicPr>
            <a:picLocks noChangeAspect="1"/>
          </p:cNvPicPr>
          <p:nvPr/>
        </p:nvPicPr>
        <p:blipFill>
          <a:blip r:embed="rId3">
            <a:extLst/>
          </a:blip>
          <a:srcRect b="14407"/>
          <a:stretch>
            <a:fillRect/>
          </a:stretch>
        </p:blipFill>
        <p:spPr>
          <a:xfrm>
            <a:off x="10236073" y="214764"/>
            <a:ext cx="1633969" cy="742915"/>
          </a:xfrm>
          <a:prstGeom prst="rect">
            <a:avLst/>
          </a:prstGeom>
          <a:ln w="12700">
            <a:miter lim="400000"/>
          </a:ln>
        </p:spPr>
      </p:pic>
      <p:sp>
        <p:nvSpPr>
          <p:cNvPr id="249" name="Title Text"/>
          <p:cNvSpPr txBox="1">
            <a:spLocks noGrp="1"/>
          </p:cNvSpPr>
          <p:nvPr>
            <p:ph type="title"/>
          </p:nvPr>
        </p:nvSpPr>
        <p:spPr>
          <a:xfrm>
            <a:off x="969706" y="312539"/>
            <a:ext cx="10406069" cy="777583"/>
          </a:xfrm>
          <a:prstGeom prst="rect">
            <a:avLst/>
          </a:prstGeom>
        </p:spPr>
        <p:txBody>
          <a:bodyPr lIns="35715" tIns="35715" rIns="35715" bIns="35715">
            <a:normAutofit/>
          </a:bodyPr>
          <a:lstStyle>
            <a:lvl1pPr algn="ctr" defTabSz="410744">
              <a:defRPr sz="2400" b="1"/>
            </a:lvl1pPr>
          </a:lstStyle>
          <a:p>
            <a:r>
              <a:t>Title Text</a:t>
            </a:r>
          </a:p>
        </p:txBody>
      </p:sp>
      <p:sp>
        <p:nvSpPr>
          <p:cNvPr id="250" name="Body Level One…"/>
          <p:cNvSpPr txBox="1">
            <a:spLocks noGrp="1"/>
          </p:cNvSpPr>
          <p:nvPr>
            <p:ph type="body" idx="1"/>
          </p:nvPr>
        </p:nvSpPr>
        <p:spPr>
          <a:xfrm>
            <a:off x="549427" y="1195385"/>
            <a:ext cx="11093148" cy="4876807"/>
          </a:xfrm>
          <a:prstGeom prst="rect">
            <a:avLst/>
          </a:prstGeom>
        </p:spPr>
        <p:txBody>
          <a:bodyPr lIns="35715" tIns="35715" rIns="35715" bIns="35715" anchor="ctr">
            <a:normAutofit/>
          </a:bodyPr>
          <a:lstStyle>
            <a:lvl1pPr marL="222235" indent="-222235" defTabSz="410744">
              <a:lnSpc>
                <a:spcPct val="120000"/>
              </a:lnSpc>
              <a:spcBef>
                <a:spcPts val="700"/>
              </a:spcBef>
              <a:buSzPct val="75000"/>
              <a:buChar char="•"/>
              <a:defRPr sz="1800">
                <a:solidFill>
                  <a:srgbClr val="18243C"/>
                </a:solidFill>
              </a:defRPr>
            </a:lvl1pPr>
            <a:lvl2pPr marL="666715" indent="-222237" defTabSz="410744">
              <a:lnSpc>
                <a:spcPct val="120000"/>
              </a:lnSpc>
              <a:spcBef>
                <a:spcPts val="700"/>
              </a:spcBef>
              <a:buSzPct val="75000"/>
              <a:buChar char="•"/>
              <a:defRPr sz="1800">
                <a:solidFill>
                  <a:srgbClr val="18243C"/>
                </a:solidFill>
              </a:defRPr>
            </a:lvl2pPr>
            <a:lvl3pPr marL="1111193" indent="-222236" defTabSz="410744">
              <a:lnSpc>
                <a:spcPct val="120000"/>
              </a:lnSpc>
              <a:spcBef>
                <a:spcPts val="700"/>
              </a:spcBef>
              <a:buSzPct val="75000"/>
              <a:buChar char="•"/>
              <a:defRPr sz="1800">
                <a:solidFill>
                  <a:srgbClr val="18243C"/>
                </a:solidFill>
              </a:defRPr>
            </a:lvl3pPr>
            <a:lvl4pPr marL="1555665" indent="-222237" defTabSz="410744">
              <a:lnSpc>
                <a:spcPct val="120000"/>
              </a:lnSpc>
              <a:spcBef>
                <a:spcPts val="700"/>
              </a:spcBef>
              <a:buSzPct val="75000"/>
              <a:buChar char="•"/>
              <a:defRPr sz="1800">
                <a:solidFill>
                  <a:srgbClr val="18243C"/>
                </a:solidFill>
              </a:defRPr>
            </a:lvl4pPr>
            <a:lvl5pPr marL="2000144" indent="-222233" defTabSz="410744">
              <a:lnSpc>
                <a:spcPct val="120000"/>
              </a:lnSpc>
              <a:spcBef>
                <a:spcPts val="700"/>
              </a:spcBef>
              <a:buSzPct val="75000"/>
              <a:buChar char="•"/>
              <a:defRPr sz="1800">
                <a:solidFill>
                  <a:srgbClr val="18243C"/>
                </a:solidFill>
              </a:defRPr>
            </a:lvl5pPr>
          </a:lstStyle>
          <a:p>
            <a:r>
              <a:t>Body Level One</a:t>
            </a:r>
          </a:p>
          <a:p>
            <a:pPr lvl="1"/>
            <a:r>
              <a:t>Body Level Two</a:t>
            </a:r>
          </a:p>
          <a:p>
            <a:pPr lvl="2"/>
            <a:r>
              <a:t>Body Level Three</a:t>
            </a:r>
          </a:p>
          <a:p>
            <a:pPr lvl="3"/>
            <a:r>
              <a:t>Body Level Four</a:t>
            </a:r>
          </a:p>
          <a:p>
            <a:pPr lvl="4"/>
            <a:r>
              <a:t>Body Level Five</a:t>
            </a:r>
          </a:p>
        </p:txBody>
      </p:sp>
      <p:sp>
        <p:nvSpPr>
          <p:cNvPr id="251" name="Slide Number"/>
          <p:cNvSpPr txBox="1">
            <a:spLocks noGrp="1"/>
          </p:cNvSpPr>
          <p:nvPr>
            <p:ph type="sldNum" sz="quarter" idx="2"/>
          </p:nvPr>
        </p:nvSpPr>
        <p:spPr>
          <a:xfrm>
            <a:off x="10236073" y="6442772"/>
            <a:ext cx="629700" cy="439731"/>
          </a:xfrm>
          <a:prstGeom prst="rect">
            <a:avLst/>
          </a:prstGeom>
        </p:spPr>
        <p:txBody>
          <a:bodyPr lIns="35715" tIns="35715" rIns="35715" bIns="35715" anchor="t">
            <a:normAutofit/>
          </a:bodyPr>
          <a:lstStyle>
            <a:lvl1pPr algn="ctr" defTabSz="410744">
              <a:defRPr sz="2400" b="1"/>
            </a:lvl1p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NTENT text page ok">
    <p:spTree>
      <p:nvGrpSpPr>
        <p:cNvPr id="1" name=""/>
        <p:cNvGrpSpPr/>
        <p:nvPr/>
      </p:nvGrpSpPr>
      <p:grpSpPr>
        <a:xfrm>
          <a:off x="0" y="0"/>
          <a:ext cx="0" cy="0"/>
          <a:chOff x="0" y="0"/>
          <a:chExt cx="0" cy="0"/>
        </a:xfrm>
      </p:grpSpPr>
      <p:graphicFrame>
        <p:nvGraphicFramePr>
          <p:cNvPr id="258"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259" name="Kép 1" descr="Kép 1"/>
          <p:cNvPicPr>
            <a:picLocks noChangeAspect="1"/>
          </p:cNvPicPr>
          <p:nvPr/>
        </p:nvPicPr>
        <p:blipFill>
          <a:blip r:embed="rId2">
            <a:extLst/>
          </a:blip>
          <a:stretch>
            <a:fillRect/>
          </a:stretch>
        </p:blipFill>
        <p:spPr>
          <a:xfrm>
            <a:off x="10359958" y="118135"/>
            <a:ext cx="1688740" cy="862594"/>
          </a:xfrm>
          <a:prstGeom prst="rect">
            <a:avLst/>
          </a:prstGeom>
          <a:ln w="12700">
            <a:miter lim="400000"/>
          </a:ln>
        </p:spPr>
      </p:pic>
      <p:sp>
        <p:nvSpPr>
          <p:cNvPr id="260" name="Title Text"/>
          <p:cNvSpPr txBox="1">
            <a:spLocks noGrp="1"/>
          </p:cNvSpPr>
          <p:nvPr>
            <p:ph type="title"/>
          </p:nvPr>
        </p:nvSpPr>
        <p:spPr>
          <a:xfrm>
            <a:off x="609600" y="431999"/>
            <a:ext cx="10972800" cy="562076"/>
          </a:xfrm>
          <a:prstGeom prst="rect">
            <a:avLst/>
          </a:prstGeom>
        </p:spPr>
        <p:txBody>
          <a:bodyPr lIns="91423" tIns="91423" rIns="91423" bIns="91423">
            <a:normAutofit/>
          </a:bodyPr>
          <a:lstStyle>
            <a:lvl1pPr>
              <a:defRPr sz="4000" b="1"/>
            </a:lvl1pPr>
          </a:lstStyle>
          <a:p>
            <a:r>
              <a:t>Title Text</a:t>
            </a:r>
          </a:p>
        </p:txBody>
      </p:sp>
      <p:sp>
        <p:nvSpPr>
          <p:cNvPr id="261" name="Body Level One…"/>
          <p:cNvSpPr txBox="1">
            <a:spLocks noGrp="1"/>
          </p:cNvSpPr>
          <p:nvPr>
            <p:ph type="body" idx="1"/>
          </p:nvPr>
        </p:nvSpPr>
        <p:spPr>
          <a:xfrm>
            <a:off x="609601" y="1368000"/>
            <a:ext cx="10943167" cy="5183188"/>
          </a:xfrm>
          <a:prstGeom prst="rect">
            <a:avLst/>
          </a:prstGeom>
        </p:spPr>
        <p:txBody>
          <a:bodyPr lIns="91423" tIns="91423" rIns="91423" bIns="91423">
            <a:normAutofit/>
          </a:bodyPr>
          <a:lstStyle>
            <a:lvl1pPr marL="406400" indent="-292100">
              <a:spcBef>
                <a:spcPts val="1000"/>
              </a:spcBef>
              <a:buClr>
                <a:srgbClr val="FFD479"/>
              </a:buClr>
              <a:buSzPts val="2400"/>
              <a:buChar char="•"/>
              <a:defRPr sz="2400"/>
            </a:lvl1pPr>
            <a:lvl2pPr marL="914400" indent="-381000">
              <a:spcBef>
                <a:spcPts val="1000"/>
              </a:spcBef>
              <a:buClr>
                <a:srgbClr val="FFD479"/>
              </a:buClr>
              <a:buSzPts val="2400"/>
              <a:buChar char="•"/>
              <a:defRPr sz="2400"/>
            </a:lvl2pPr>
            <a:lvl3pPr marL="1397000" indent="-254000">
              <a:spcBef>
                <a:spcPts val="1000"/>
              </a:spcBef>
              <a:buClr>
                <a:srgbClr val="FFD479"/>
              </a:buClr>
              <a:buSzPts val="2400"/>
              <a:buChar char="•"/>
              <a:defRPr sz="2400"/>
            </a:lvl3pPr>
            <a:lvl4pPr marL="1854200" indent="-254000">
              <a:spcBef>
                <a:spcPts val="1000"/>
              </a:spcBef>
              <a:buClr>
                <a:srgbClr val="FFD479"/>
              </a:buClr>
              <a:buSzPts val="2400"/>
              <a:buChar char="•"/>
              <a:defRPr sz="2400"/>
            </a:lvl4pPr>
            <a:lvl5pPr marL="2311400" indent="-254000">
              <a:spcBef>
                <a:spcPts val="1000"/>
              </a:spcBef>
              <a:buClr>
                <a:srgbClr val="FFD479"/>
              </a:buClr>
              <a:buSzPts val="2400"/>
              <a:buChar char="•"/>
              <a:defRPr sz="2400"/>
            </a:lvl5pPr>
          </a:lstStyle>
          <a:p>
            <a:r>
              <a:t>Body Level One</a:t>
            </a:r>
          </a:p>
          <a:p>
            <a:pPr lvl="1"/>
            <a:r>
              <a:t>Body Level Two</a:t>
            </a:r>
          </a:p>
          <a:p>
            <a:pPr lvl="2"/>
            <a:r>
              <a:t>Body Level Three</a:t>
            </a:r>
          </a:p>
          <a:p>
            <a:pPr lvl="3"/>
            <a:r>
              <a:t>Body Level Four</a:t>
            </a:r>
          </a:p>
          <a:p>
            <a:pPr lvl="4"/>
            <a:r>
              <a:t>Body Level Five</a:t>
            </a:r>
          </a:p>
        </p:txBody>
      </p:sp>
      <p:graphicFrame>
        <p:nvGraphicFramePr>
          <p:cNvPr id="262" name="Shape 10"/>
          <p:cNvGraphicFramePr/>
          <p:nvPr/>
        </p:nvGraphicFramePr>
        <p:xfrm>
          <a:off x="0" y="6680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263" name="Kajaani, October 2nd 2019"/>
          <p:cNvSpPr txBox="1"/>
          <p:nvPr/>
        </p:nvSpPr>
        <p:spPr>
          <a:xfrm>
            <a:off x="5622916" y="6616267"/>
            <a:ext cx="3876029"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rPr sz="1400"/>
              <a:t>Kajaani, October 2nd 2019</a:t>
            </a:r>
          </a:p>
        </p:txBody>
      </p:sp>
      <p:sp>
        <p:nvSpPr>
          <p:cNvPr id="264" name="https://www.interregeurope.eu/innoprovement/"/>
          <p:cNvSpPr txBox="1"/>
          <p:nvPr/>
        </p:nvSpPr>
        <p:spPr>
          <a:xfrm>
            <a:off x="164381" y="6618339"/>
            <a:ext cx="3362455"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200">
                <a:solidFill>
                  <a:srgbClr val="FFFFFF"/>
                </a:solidFill>
              </a:defRPr>
            </a:lvl1pPr>
          </a:lstStyle>
          <a:p>
            <a:r>
              <a:rPr sz="1200"/>
              <a:t>https://www.interregeurope.eu/innoprovement/</a:t>
            </a:r>
          </a:p>
        </p:txBody>
      </p:sp>
      <p:sp>
        <p:nvSpPr>
          <p:cNvPr id="265" name="Slide Number"/>
          <p:cNvSpPr txBox="1">
            <a:spLocks noGrp="1"/>
          </p:cNvSpPr>
          <p:nvPr>
            <p:ph type="sldNum" sz="quarter" idx="2"/>
          </p:nvPr>
        </p:nvSpPr>
        <p:spPr>
          <a:xfrm>
            <a:off x="11590884" y="6616051"/>
            <a:ext cx="457814" cy="307773"/>
          </a:xfrm>
          <a:prstGeom prst="rect">
            <a:avLst/>
          </a:prstGeom>
        </p:spPr>
        <p:txBody>
          <a:bodyPr lIns="45718" tIns="45718" rIns="45718" bIns="45718"/>
          <a:lstStyle>
            <a:lvl1pPr>
              <a:defRPr sz="1400" b="1">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SIC title page">
    <p:spTree>
      <p:nvGrpSpPr>
        <p:cNvPr id="1" name=""/>
        <p:cNvGrpSpPr/>
        <p:nvPr/>
      </p:nvGrpSpPr>
      <p:grpSpPr>
        <a:xfrm>
          <a:off x="0" y="0"/>
          <a:ext cx="0" cy="0"/>
          <a:chOff x="0" y="0"/>
          <a:chExt cx="0" cy="0"/>
        </a:xfrm>
      </p:grpSpPr>
      <p:graphicFrame>
        <p:nvGraphicFramePr>
          <p:cNvPr id="35" name="Shape 10"/>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36" name="Shape 11" descr="Shape 11"/>
          <p:cNvPicPr>
            <a:picLocks noChangeAspect="1"/>
          </p:cNvPicPr>
          <p:nvPr/>
        </p:nvPicPr>
        <p:blipFill>
          <a:blip r:embed="rId2">
            <a:extLst/>
          </a:blip>
          <a:stretch>
            <a:fillRect/>
          </a:stretch>
        </p:blipFill>
        <p:spPr>
          <a:xfrm>
            <a:off x="-2640970" y="1093027"/>
            <a:ext cx="8204913" cy="5648340"/>
          </a:xfrm>
          <a:prstGeom prst="rect">
            <a:avLst/>
          </a:prstGeom>
          <a:ln w="12700">
            <a:miter lim="400000"/>
          </a:ln>
        </p:spPr>
      </p:pic>
      <p:sp>
        <p:nvSpPr>
          <p:cNvPr id="37" name="Title Text"/>
          <p:cNvSpPr txBox="1">
            <a:spLocks noGrp="1"/>
          </p:cNvSpPr>
          <p:nvPr>
            <p:ph type="title"/>
          </p:nvPr>
        </p:nvSpPr>
        <p:spPr>
          <a:xfrm>
            <a:off x="914400" y="3501008"/>
            <a:ext cx="10363200" cy="794520"/>
          </a:xfrm>
          <a:prstGeom prst="rect">
            <a:avLst/>
          </a:prstGeom>
        </p:spPr>
        <p:txBody>
          <a:bodyPr lIns="91424" tIns="91424" rIns="91424" bIns="91424" anchor="t">
            <a:normAutofit/>
          </a:bodyPr>
          <a:lstStyle>
            <a:lvl1pPr algn="ctr">
              <a:defRPr sz="4400">
                <a:solidFill>
                  <a:srgbClr val="1F497D"/>
                </a:solidFill>
              </a:defRPr>
            </a:lvl1pPr>
          </a:lstStyle>
          <a:p>
            <a:r>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7" name="Kép 1">
            <a:extLst>
              <a:ext uri="{FF2B5EF4-FFF2-40B4-BE49-F238E27FC236}">
                <a16:creationId xmlns:a16="http://schemas.microsoft.com/office/drawing/2014/main" id="{217C8F8B-54B6-4538-92CF-166B2040B3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8088" y="421268"/>
            <a:ext cx="4919869" cy="3079740"/>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text page ok">
    <p:spTree>
      <p:nvGrpSpPr>
        <p:cNvPr id="1" name=""/>
        <p:cNvGrpSpPr/>
        <p:nvPr/>
      </p:nvGrpSpPr>
      <p:grpSpPr>
        <a:xfrm>
          <a:off x="0" y="0"/>
          <a:ext cx="0" cy="0"/>
          <a:chOff x="0" y="0"/>
          <a:chExt cx="0" cy="0"/>
        </a:xfrm>
      </p:grpSpPr>
      <p:graphicFrame>
        <p:nvGraphicFramePr>
          <p:cNvPr id="46"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47" name="Slide Number"/>
          <p:cNvSpPr txBox="1">
            <a:spLocks noGrp="1"/>
          </p:cNvSpPr>
          <p:nvPr>
            <p:ph type="sldNum" sz="quarter" idx="2"/>
          </p:nvPr>
        </p:nvSpPr>
        <p:spPr>
          <a:xfrm>
            <a:off x="11348663" y="6300037"/>
            <a:ext cx="666166" cy="430845"/>
          </a:xfrm>
          <a:prstGeom prst="rect">
            <a:avLst/>
          </a:prstGeom>
        </p:spPr>
        <p:txBody>
          <a:bodyPr lIns="45699" tIns="45699" rIns="45699" bIns="45699" anchor="t"/>
          <a:lstStyle>
            <a:lvl1pPr>
              <a:defRPr sz="2200" b="1">
                <a:solidFill>
                  <a:srgbClr val="005493"/>
                </a:solidFill>
              </a:defRPr>
            </a:lvl1pPr>
          </a:lstStyle>
          <a:p>
            <a:fld id="{86CB4B4D-7CA3-9044-876B-883B54F8677D}" type="slidenum">
              <a:t>‹nº›</a:t>
            </a:fld>
            <a:endParaRPr/>
          </a:p>
        </p:txBody>
      </p:sp>
      <p:pic>
        <p:nvPicPr>
          <p:cNvPr id="48" name="Kép 1" descr="Kép 1"/>
          <p:cNvPicPr>
            <a:picLocks noChangeAspect="1"/>
          </p:cNvPicPr>
          <p:nvPr/>
        </p:nvPicPr>
        <p:blipFill>
          <a:blip r:embed="rId2">
            <a:extLst/>
          </a:blip>
          <a:stretch>
            <a:fillRect/>
          </a:stretch>
        </p:blipFill>
        <p:spPr>
          <a:xfrm>
            <a:off x="10389139" y="118135"/>
            <a:ext cx="1659557" cy="862594"/>
          </a:xfrm>
          <a:prstGeom prst="rect">
            <a:avLst/>
          </a:prstGeom>
          <a:ln w="12700">
            <a:miter lim="400000"/>
          </a:ln>
        </p:spPr>
      </p:pic>
      <p:sp>
        <p:nvSpPr>
          <p:cNvPr id="49" name="Title Text"/>
          <p:cNvSpPr txBox="1">
            <a:spLocks noGrp="1"/>
          </p:cNvSpPr>
          <p:nvPr>
            <p:ph type="title"/>
          </p:nvPr>
        </p:nvSpPr>
        <p:spPr>
          <a:xfrm>
            <a:off x="609600" y="432000"/>
            <a:ext cx="10972800" cy="562075"/>
          </a:xfrm>
          <a:prstGeom prst="rect">
            <a:avLst/>
          </a:prstGeom>
        </p:spPr>
        <p:txBody>
          <a:bodyPr lIns="91424" tIns="91424" rIns="91424" bIns="91424">
            <a:normAutofit/>
          </a:bodyPr>
          <a:lstStyle>
            <a:lvl1pPr>
              <a:defRPr sz="4000">
                <a:solidFill>
                  <a:srgbClr val="1F497D"/>
                </a:solidFill>
              </a:defRPr>
            </a:lvl1pPr>
          </a:lstStyle>
          <a:p>
            <a:r>
              <a:t>Title Text</a:t>
            </a:r>
          </a:p>
        </p:txBody>
      </p:sp>
      <p:sp>
        <p:nvSpPr>
          <p:cNvPr id="50" name="Body Level One…"/>
          <p:cNvSpPr txBox="1">
            <a:spLocks noGrp="1"/>
          </p:cNvSpPr>
          <p:nvPr>
            <p:ph type="body" idx="1"/>
          </p:nvPr>
        </p:nvSpPr>
        <p:spPr>
          <a:xfrm>
            <a:off x="609601" y="1368000"/>
            <a:ext cx="10943167" cy="5183188"/>
          </a:xfrm>
          <a:prstGeom prst="rect">
            <a:avLst/>
          </a:prstGeom>
        </p:spPr>
        <p:txBody>
          <a:bodyPr lIns="91424" tIns="91424" rIns="91424" bIns="91424">
            <a:normAutofit/>
          </a:bodyPr>
          <a:lstStyle>
            <a:lvl1pPr marL="228600">
              <a:spcBef>
                <a:spcPts val="400"/>
              </a:spcBef>
              <a:defRPr sz="2400" b="1">
                <a:solidFill>
                  <a:srgbClr val="1F497D"/>
                </a:solidFill>
              </a:defRPr>
            </a:lvl1pPr>
            <a:lvl2pPr marL="914400" indent="-381000">
              <a:spcBef>
                <a:spcPts val="400"/>
              </a:spcBef>
              <a:buSzPts val="2400"/>
              <a:buChar char="▪"/>
              <a:defRPr sz="2400" b="1">
                <a:solidFill>
                  <a:srgbClr val="1F497D"/>
                </a:solidFill>
              </a:defRPr>
            </a:lvl2pPr>
            <a:lvl3pPr marL="228600" indent="914400">
              <a:spcBef>
                <a:spcPts val="400"/>
              </a:spcBef>
              <a:defRPr sz="2400" b="1">
                <a:solidFill>
                  <a:srgbClr val="1F497D"/>
                </a:solidFill>
              </a:defRPr>
            </a:lvl3pPr>
            <a:lvl4pPr marL="228600" indent="1371600">
              <a:spcBef>
                <a:spcPts val="400"/>
              </a:spcBef>
              <a:defRPr sz="2400" b="1">
                <a:solidFill>
                  <a:srgbClr val="1F497D"/>
                </a:solidFill>
              </a:defRPr>
            </a:lvl4pPr>
            <a:lvl5pPr marL="228600" indent="1828800">
              <a:spcBef>
                <a:spcPts val="400"/>
              </a:spcBef>
              <a:defRPr sz="2400" b="1">
                <a:solidFill>
                  <a:srgbClr val="1F497D"/>
                </a:solidFill>
              </a:defRPr>
            </a:lvl5pPr>
          </a:lstStyle>
          <a:p>
            <a:r>
              <a:t>Body Level One</a:t>
            </a:r>
          </a:p>
          <a:p>
            <a:pPr lvl="1"/>
            <a:r>
              <a:t>Body Level Two</a:t>
            </a:r>
          </a:p>
          <a:p>
            <a:pPr lvl="2"/>
            <a:r>
              <a:t>Body Level Three</a:t>
            </a:r>
          </a:p>
          <a:p>
            <a:pPr lvl="3"/>
            <a:r>
              <a:t>Body Level Four</a:t>
            </a:r>
          </a:p>
          <a:p>
            <a:pPr lvl="4"/>
            <a:r>
              <a:t>Body Level Five</a:t>
            </a:r>
          </a:p>
        </p:txBody>
      </p:sp>
      <p:pic>
        <p:nvPicPr>
          <p:cNvPr id="51" name="Picture 13" descr="Picture 13"/>
          <p:cNvPicPr>
            <a:picLocks noChangeAspect="1"/>
          </p:cNvPicPr>
          <p:nvPr/>
        </p:nvPicPr>
        <p:blipFill>
          <a:blip r:embed="rId3">
            <a:extLst/>
          </a:blip>
          <a:stretch>
            <a:fillRect/>
          </a:stretch>
        </p:blipFill>
        <p:spPr>
          <a:xfrm>
            <a:off x="225353" y="6000750"/>
            <a:ext cx="2777068" cy="723900"/>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graphicFrame>
        <p:nvGraphicFramePr>
          <p:cNvPr id="58"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59"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pic>
        <p:nvPicPr>
          <p:cNvPr id="60" name="Kép 1" descr="Kép 1"/>
          <p:cNvPicPr>
            <a:picLocks noChangeAspect="1"/>
          </p:cNvPicPr>
          <p:nvPr/>
        </p:nvPicPr>
        <p:blipFill>
          <a:blip r:embed="rId2">
            <a:extLst/>
          </a:blip>
          <a:stretch>
            <a:fillRect/>
          </a:stretch>
        </p:blipFill>
        <p:spPr>
          <a:xfrm>
            <a:off x="10363199" y="118135"/>
            <a:ext cx="1685497" cy="862594"/>
          </a:xfrm>
          <a:prstGeom prst="rect">
            <a:avLst/>
          </a:prstGeom>
          <a:ln w="12700">
            <a:miter lim="400000"/>
          </a:ln>
        </p:spPr>
      </p:pic>
      <p:sp>
        <p:nvSpPr>
          <p:cNvPr id="61" name="Title Text"/>
          <p:cNvSpPr txBox="1">
            <a:spLocks noGrp="1"/>
          </p:cNvSpPr>
          <p:nvPr>
            <p:ph type="title"/>
          </p:nvPr>
        </p:nvSpPr>
        <p:spPr>
          <a:xfrm>
            <a:off x="914400" y="2130426"/>
            <a:ext cx="10363200" cy="1470025"/>
          </a:xfrm>
          <a:prstGeom prst="rect">
            <a:avLst/>
          </a:prstGeom>
        </p:spPr>
        <p:txBody>
          <a:bodyPr lIns="91424" tIns="91424" rIns="91424" bIns="91424">
            <a:normAutofit/>
          </a:bodyPr>
          <a:lstStyle>
            <a:lvl1pPr>
              <a:defRPr sz="4000">
                <a:solidFill>
                  <a:srgbClr val="1F497D"/>
                </a:solidFill>
              </a:defRPr>
            </a:lvl1pPr>
          </a:lstStyle>
          <a:p>
            <a:r>
              <a:t>Title Text</a:t>
            </a:r>
          </a:p>
        </p:txBody>
      </p:sp>
      <p:sp>
        <p:nvSpPr>
          <p:cNvPr id="62" name="Body Level One…"/>
          <p:cNvSpPr txBox="1">
            <a:spLocks noGrp="1"/>
          </p:cNvSpPr>
          <p:nvPr>
            <p:ph type="body" sz="quarter" idx="1"/>
          </p:nvPr>
        </p:nvSpPr>
        <p:spPr>
          <a:xfrm>
            <a:off x="1828800" y="3886200"/>
            <a:ext cx="8534400" cy="1752600"/>
          </a:xfrm>
          <a:prstGeom prst="rect">
            <a:avLst/>
          </a:prstGeom>
        </p:spPr>
        <p:txBody>
          <a:bodyPr lIns="91424" tIns="91424" rIns="91424" bIns="91424">
            <a:normAutofit/>
          </a:bodyPr>
          <a:lstStyle>
            <a:lvl1pPr algn="ctr">
              <a:spcBef>
                <a:spcPts val="400"/>
              </a:spcBef>
              <a:defRPr sz="2400" b="1">
                <a:solidFill>
                  <a:srgbClr val="888888"/>
                </a:solidFill>
              </a:defRPr>
            </a:lvl1pPr>
            <a:lvl2pPr indent="457200" algn="ctr">
              <a:spcBef>
                <a:spcPts val="400"/>
              </a:spcBef>
              <a:defRPr sz="2400" b="1">
                <a:solidFill>
                  <a:srgbClr val="888888"/>
                </a:solidFill>
              </a:defRPr>
            </a:lvl2pPr>
            <a:lvl3pPr indent="914400" algn="ctr">
              <a:spcBef>
                <a:spcPts val="400"/>
              </a:spcBef>
              <a:defRPr sz="2400" b="1">
                <a:solidFill>
                  <a:srgbClr val="888888"/>
                </a:solidFill>
              </a:defRPr>
            </a:lvl3pPr>
            <a:lvl4pPr indent="1371600" algn="ctr">
              <a:spcBef>
                <a:spcPts val="400"/>
              </a:spcBef>
              <a:defRPr sz="2400" b="1">
                <a:solidFill>
                  <a:srgbClr val="888888"/>
                </a:solidFill>
              </a:defRPr>
            </a:lvl4pPr>
            <a:lvl5pPr indent="1828800" algn="ctr">
              <a:spcBef>
                <a:spcPts val="400"/>
              </a:spcBef>
              <a:defRPr sz="2400" b="1">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graphicFrame>
        <p:nvGraphicFramePr>
          <p:cNvPr id="69"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70"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sp>
        <p:nvSpPr>
          <p:cNvPr id="72" name="Title Text"/>
          <p:cNvSpPr txBox="1">
            <a:spLocks noGrp="1"/>
          </p:cNvSpPr>
          <p:nvPr>
            <p:ph type="title"/>
          </p:nvPr>
        </p:nvSpPr>
        <p:spPr>
          <a:xfrm>
            <a:off x="624001" y="432000"/>
            <a:ext cx="10972801" cy="562075"/>
          </a:xfrm>
          <a:prstGeom prst="rect">
            <a:avLst/>
          </a:prstGeom>
        </p:spPr>
        <p:txBody>
          <a:bodyPr lIns="91424" tIns="91424" rIns="91424" bIns="91424">
            <a:normAutofit/>
          </a:bodyPr>
          <a:lstStyle>
            <a:lvl1pPr>
              <a:defRPr sz="4000">
                <a:solidFill>
                  <a:srgbClr val="1F497D"/>
                </a:solidFill>
              </a:defRPr>
            </a:lvl1pPr>
          </a:lstStyle>
          <a:p>
            <a:r>
              <a:t>Title Text</a:t>
            </a:r>
          </a:p>
        </p:txBody>
      </p:sp>
      <p:pic>
        <p:nvPicPr>
          <p:cNvPr id="6" name="Kép 1" descr="Kép 1">
            <a:extLst>
              <a:ext uri="{FF2B5EF4-FFF2-40B4-BE49-F238E27FC236}">
                <a16:creationId xmlns:a16="http://schemas.microsoft.com/office/drawing/2014/main" id="{A832F685-6356-40BD-B3E3-5FC9648D021C}"/>
              </a:ext>
            </a:extLst>
          </p:cNvPr>
          <p:cNvPicPr>
            <a:picLocks noChangeAspect="1"/>
          </p:cNvPicPr>
          <p:nvPr userDrawn="1"/>
        </p:nvPicPr>
        <p:blipFill>
          <a:blip r:embed="rId2">
            <a:extLst/>
          </a:blip>
          <a:stretch>
            <a:fillRect/>
          </a:stretch>
        </p:blipFill>
        <p:spPr>
          <a:xfrm>
            <a:off x="10363199" y="118135"/>
            <a:ext cx="1685497" cy="862594"/>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Table page">
    <p:spTree>
      <p:nvGrpSpPr>
        <p:cNvPr id="1" name=""/>
        <p:cNvGrpSpPr/>
        <p:nvPr/>
      </p:nvGrpSpPr>
      <p:grpSpPr>
        <a:xfrm>
          <a:off x="0" y="0"/>
          <a:ext cx="0" cy="0"/>
          <a:chOff x="0" y="0"/>
          <a:chExt cx="0" cy="0"/>
        </a:xfrm>
      </p:grpSpPr>
      <p:graphicFrame>
        <p:nvGraphicFramePr>
          <p:cNvPr id="79"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80"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sp>
        <p:nvSpPr>
          <p:cNvPr id="82" name="Title Text"/>
          <p:cNvSpPr txBox="1">
            <a:spLocks noGrp="1"/>
          </p:cNvSpPr>
          <p:nvPr>
            <p:ph type="title"/>
          </p:nvPr>
        </p:nvSpPr>
        <p:spPr>
          <a:xfrm>
            <a:off x="623391" y="432000"/>
            <a:ext cx="10972801" cy="634083"/>
          </a:xfrm>
          <a:prstGeom prst="rect">
            <a:avLst/>
          </a:prstGeom>
        </p:spPr>
        <p:txBody>
          <a:bodyPr lIns="91424" tIns="91424" rIns="91424" bIns="91424">
            <a:normAutofit/>
          </a:bodyPr>
          <a:lstStyle>
            <a:lvl1pPr>
              <a:defRPr sz="4000">
                <a:solidFill>
                  <a:srgbClr val="1F497D"/>
                </a:solidFill>
              </a:defRPr>
            </a:lvl1pPr>
          </a:lstStyle>
          <a:p>
            <a:r>
              <a:t>Title Text</a:t>
            </a:r>
          </a:p>
        </p:txBody>
      </p:sp>
      <p:sp>
        <p:nvSpPr>
          <p:cNvPr id="83" name="Body Level One…"/>
          <p:cNvSpPr txBox="1">
            <a:spLocks noGrp="1"/>
          </p:cNvSpPr>
          <p:nvPr>
            <p:ph type="body" sz="quarter" idx="1"/>
          </p:nvPr>
        </p:nvSpPr>
        <p:spPr>
          <a:xfrm>
            <a:off x="623392" y="5157788"/>
            <a:ext cx="10944193" cy="1223541"/>
          </a:xfrm>
          <a:prstGeom prst="rect">
            <a:avLst/>
          </a:prstGeom>
        </p:spPr>
        <p:txBody>
          <a:bodyPr lIns="91424" tIns="91424" rIns="91424" bIns="91424">
            <a:normAutofit/>
          </a:bodyPr>
          <a:lstStyle>
            <a:lvl1pPr marL="228600">
              <a:spcBef>
                <a:spcPts val="300"/>
              </a:spcBef>
              <a:defRPr sz="1800"/>
            </a:lvl1pPr>
            <a:lvl2pPr marL="819150" indent="-285750">
              <a:spcBef>
                <a:spcPts val="300"/>
              </a:spcBef>
              <a:buSzPts val="1800"/>
              <a:buChar char="▪"/>
              <a:defRPr sz="1800"/>
            </a:lvl2pPr>
            <a:lvl3pPr marL="228600" indent="914400">
              <a:spcBef>
                <a:spcPts val="300"/>
              </a:spcBef>
              <a:defRPr sz="1800"/>
            </a:lvl3pPr>
            <a:lvl4pPr marL="228600" indent="1371600">
              <a:spcBef>
                <a:spcPts val="300"/>
              </a:spcBef>
              <a:defRPr sz="1800"/>
            </a:lvl4pPr>
            <a:lvl5pPr marL="228600" indent="1828800">
              <a:spcBef>
                <a:spcPts val="300"/>
              </a:spcBef>
              <a:defRPr sz="1800"/>
            </a:lvl5pPr>
          </a:lstStyle>
          <a:p>
            <a:r>
              <a:t>Body Level One</a:t>
            </a:r>
          </a:p>
          <a:p>
            <a:pPr lvl="1"/>
            <a:r>
              <a:t>Body Level Two</a:t>
            </a:r>
          </a:p>
          <a:p>
            <a:pPr lvl="2"/>
            <a:r>
              <a:t>Body Level Three</a:t>
            </a:r>
          </a:p>
          <a:p>
            <a:pPr lvl="3"/>
            <a:r>
              <a:t>Body Level Four</a:t>
            </a:r>
          </a:p>
          <a:p>
            <a:pPr lvl="4"/>
            <a:r>
              <a:t>Body Level Five</a:t>
            </a:r>
          </a:p>
        </p:txBody>
      </p:sp>
      <p:pic>
        <p:nvPicPr>
          <p:cNvPr id="7" name="Kép 1" descr="Kép 1">
            <a:extLst>
              <a:ext uri="{FF2B5EF4-FFF2-40B4-BE49-F238E27FC236}">
                <a16:creationId xmlns:a16="http://schemas.microsoft.com/office/drawing/2014/main" id="{D152E945-36A3-47D2-9D0D-76511C6AEA06}"/>
              </a:ext>
            </a:extLst>
          </p:cNvPr>
          <p:cNvPicPr>
            <a:picLocks noChangeAspect="1"/>
          </p:cNvPicPr>
          <p:nvPr userDrawn="1"/>
        </p:nvPicPr>
        <p:blipFill>
          <a:blip r:embed="rId2">
            <a:extLst/>
          </a:blip>
          <a:stretch>
            <a:fillRect/>
          </a:stretch>
        </p:blipFill>
        <p:spPr>
          <a:xfrm>
            <a:off x="10363199" y="118135"/>
            <a:ext cx="1685497" cy="862594"/>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graphicFrame>
        <p:nvGraphicFramePr>
          <p:cNvPr id="90"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91"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sp>
        <p:nvSpPr>
          <p:cNvPr id="93" name="Title Text"/>
          <p:cNvSpPr txBox="1">
            <a:spLocks noGrp="1"/>
          </p:cNvSpPr>
          <p:nvPr>
            <p:ph type="title"/>
          </p:nvPr>
        </p:nvSpPr>
        <p:spPr>
          <a:xfrm>
            <a:off x="609600" y="1196752"/>
            <a:ext cx="4011085" cy="1162051"/>
          </a:xfrm>
          <a:prstGeom prst="rect">
            <a:avLst/>
          </a:prstGeom>
        </p:spPr>
        <p:txBody>
          <a:bodyPr lIns="91424" tIns="91424" rIns="91424" bIns="91424" anchor="b">
            <a:normAutofit/>
          </a:bodyPr>
          <a:lstStyle>
            <a:lvl1pPr>
              <a:defRPr sz="2000" b="1">
                <a:solidFill>
                  <a:srgbClr val="1F497D"/>
                </a:solidFill>
              </a:defRPr>
            </a:lvl1pPr>
          </a:lstStyle>
          <a:p>
            <a:r>
              <a:t>Title Text</a:t>
            </a:r>
          </a:p>
        </p:txBody>
      </p:sp>
      <p:sp>
        <p:nvSpPr>
          <p:cNvPr id="94" name="Body Level One…"/>
          <p:cNvSpPr txBox="1">
            <a:spLocks noGrp="1"/>
          </p:cNvSpPr>
          <p:nvPr>
            <p:ph type="body" idx="1"/>
          </p:nvPr>
        </p:nvSpPr>
        <p:spPr>
          <a:xfrm>
            <a:off x="4766733" y="1205801"/>
            <a:ext cx="6815667" cy="4920362"/>
          </a:xfrm>
          <a:prstGeom prst="rect">
            <a:avLst/>
          </a:prstGeom>
        </p:spPr>
        <p:txBody>
          <a:bodyPr lIns="91424" tIns="91424" rIns="91424" bIns="91424">
            <a:normAutofit/>
          </a:bodyPr>
          <a:lstStyle>
            <a:lvl1pPr marL="228600">
              <a:spcBef>
                <a:spcPts val="300"/>
              </a:spcBef>
              <a:defRPr sz="1800" b="1">
                <a:solidFill>
                  <a:srgbClr val="1F497D"/>
                </a:solidFill>
              </a:defRPr>
            </a:lvl1pPr>
            <a:lvl2pPr marL="914400" indent="-342900">
              <a:spcBef>
                <a:spcPts val="300"/>
              </a:spcBef>
              <a:buSzPts val="1800"/>
              <a:buChar char="▪"/>
              <a:defRPr sz="1800" b="1">
                <a:solidFill>
                  <a:srgbClr val="1F497D"/>
                </a:solidFill>
              </a:defRPr>
            </a:lvl2pPr>
            <a:lvl3pPr marL="228600" indent="914400">
              <a:spcBef>
                <a:spcPts val="300"/>
              </a:spcBef>
              <a:defRPr sz="1800" b="1">
                <a:solidFill>
                  <a:srgbClr val="1F497D"/>
                </a:solidFill>
              </a:defRPr>
            </a:lvl3pPr>
            <a:lvl4pPr marL="228600" indent="1371600">
              <a:spcBef>
                <a:spcPts val="300"/>
              </a:spcBef>
              <a:defRPr sz="1800" b="1">
                <a:solidFill>
                  <a:srgbClr val="1F497D"/>
                </a:solidFill>
              </a:defRPr>
            </a:lvl4pPr>
            <a:lvl5pPr marL="228600" indent="1828800">
              <a:spcBef>
                <a:spcPts val="300"/>
              </a:spcBef>
              <a:defRPr sz="1800" b="1">
                <a:solidFill>
                  <a:srgbClr val="1F497D"/>
                </a:solidFill>
              </a:defRPr>
            </a:lvl5pPr>
          </a:lstStyle>
          <a:p>
            <a:r>
              <a:t>Body Level One</a:t>
            </a:r>
          </a:p>
          <a:p>
            <a:pPr lvl="1"/>
            <a:r>
              <a:t>Body Level Two</a:t>
            </a:r>
          </a:p>
          <a:p>
            <a:pPr lvl="2"/>
            <a:r>
              <a:t>Body Level Three</a:t>
            </a:r>
          </a:p>
          <a:p>
            <a:pPr lvl="3"/>
            <a:r>
              <a:t>Body Level Four</a:t>
            </a:r>
          </a:p>
          <a:p>
            <a:pPr lvl="4"/>
            <a:r>
              <a:t>Body Level Five</a:t>
            </a:r>
          </a:p>
        </p:txBody>
      </p:sp>
      <p:sp>
        <p:nvSpPr>
          <p:cNvPr id="95" name="Shape 58"/>
          <p:cNvSpPr txBox="1">
            <a:spLocks noGrp="1"/>
          </p:cNvSpPr>
          <p:nvPr>
            <p:ph type="body" sz="quarter" idx="13"/>
          </p:nvPr>
        </p:nvSpPr>
        <p:spPr>
          <a:xfrm>
            <a:off x="609599" y="2492896"/>
            <a:ext cx="4011087" cy="3057204"/>
          </a:xfrm>
          <a:prstGeom prst="rect">
            <a:avLst/>
          </a:prstGeom>
        </p:spPr>
        <p:txBody>
          <a:bodyPr lIns="91424" tIns="91424" rIns="91424" bIns="91424">
            <a:normAutofit/>
          </a:bodyPr>
          <a:lstStyle>
            <a:lvl1pPr marL="228600">
              <a:spcBef>
                <a:spcPts val="200"/>
              </a:spcBef>
              <a:defRPr>
                <a:solidFill>
                  <a:srgbClr val="595959"/>
                </a:solidFill>
              </a:defRPr>
            </a:lvl1pPr>
          </a:lstStyle>
          <a:p>
            <a:pPr marL="228600">
              <a:spcBef>
                <a:spcPts val="200"/>
              </a:spcBef>
              <a:defRPr>
                <a:solidFill>
                  <a:srgbClr val="595959"/>
                </a:solidFill>
              </a:defRPr>
            </a:pPr>
            <a:endParaRPr/>
          </a:p>
        </p:txBody>
      </p:sp>
      <p:pic>
        <p:nvPicPr>
          <p:cNvPr id="8" name="Kép 1" descr="Kép 1">
            <a:extLst>
              <a:ext uri="{FF2B5EF4-FFF2-40B4-BE49-F238E27FC236}">
                <a16:creationId xmlns:a16="http://schemas.microsoft.com/office/drawing/2014/main" id="{BD48C89F-1DE9-4394-9A86-BC404A848963}"/>
              </a:ext>
            </a:extLst>
          </p:cNvPr>
          <p:cNvPicPr>
            <a:picLocks noChangeAspect="1"/>
          </p:cNvPicPr>
          <p:nvPr userDrawn="1"/>
        </p:nvPicPr>
        <p:blipFill>
          <a:blip r:embed="rId2">
            <a:extLst/>
          </a:blip>
          <a:stretch>
            <a:fillRect/>
          </a:stretch>
        </p:blipFill>
        <p:spPr>
          <a:xfrm>
            <a:off x="10408596" y="118135"/>
            <a:ext cx="1640100" cy="862594"/>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page Light Green origami">
    <p:spTree>
      <p:nvGrpSpPr>
        <p:cNvPr id="1" name=""/>
        <p:cNvGrpSpPr/>
        <p:nvPr/>
      </p:nvGrpSpPr>
      <p:grpSpPr>
        <a:xfrm>
          <a:off x="0" y="0"/>
          <a:ext cx="0" cy="0"/>
          <a:chOff x="0" y="0"/>
          <a:chExt cx="0" cy="0"/>
        </a:xfrm>
      </p:grpSpPr>
      <p:graphicFrame>
        <p:nvGraphicFramePr>
          <p:cNvPr id="102" name="Shape 32"/>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6"/>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sp>
        <p:nvSpPr>
          <p:cNvPr id="103" name="Slide Number"/>
          <p:cNvSpPr txBox="1">
            <a:spLocks noGrp="1"/>
          </p:cNvSpPr>
          <p:nvPr>
            <p:ph type="sldNum" sz="quarter" idx="2"/>
          </p:nvPr>
        </p:nvSpPr>
        <p:spPr>
          <a:xfrm>
            <a:off x="11743504" y="6528637"/>
            <a:ext cx="305192" cy="231101"/>
          </a:xfrm>
          <a:prstGeom prst="rect">
            <a:avLst/>
          </a:prstGeom>
        </p:spPr>
        <p:txBody>
          <a:bodyPr lIns="45699" tIns="45699" rIns="45699" bIns="45699" anchor="t"/>
          <a:lstStyle>
            <a:lvl1pPr>
              <a:defRPr sz="900"/>
            </a:lvl1pPr>
          </a:lstStyle>
          <a:p>
            <a:fld id="{86CB4B4D-7CA3-9044-876B-883B54F8677D}" type="slidenum">
              <a:t>‹nº›</a:t>
            </a:fld>
            <a:endParaRPr/>
          </a:p>
        </p:txBody>
      </p:sp>
      <p:pic>
        <p:nvPicPr>
          <p:cNvPr id="104" name="Kép 1" descr="Kép 1"/>
          <p:cNvPicPr>
            <a:picLocks noChangeAspect="1"/>
          </p:cNvPicPr>
          <p:nvPr/>
        </p:nvPicPr>
        <p:blipFill>
          <a:blip r:embed="rId2">
            <a:extLst/>
          </a:blip>
          <a:stretch>
            <a:fillRect/>
          </a:stretch>
        </p:blipFill>
        <p:spPr>
          <a:xfrm>
            <a:off x="10175131" y="118135"/>
            <a:ext cx="1873565" cy="862594"/>
          </a:xfrm>
          <a:prstGeom prst="rect">
            <a:avLst/>
          </a:prstGeom>
          <a:ln w="12700">
            <a:miter lim="400000"/>
          </a:ln>
        </p:spPr>
      </p:pic>
      <p:pic>
        <p:nvPicPr>
          <p:cNvPr id="105" name="Shape 60" descr="Shape 60"/>
          <p:cNvPicPr>
            <a:picLocks noChangeAspect="1"/>
          </p:cNvPicPr>
          <p:nvPr/>
        </p:nvPicPr>
        <p:blipFill>
          <a:blip r:embed="rId3">
            <a:extLst/>
          </a:blip>
          <a:stretch>
            <a:fillRect/>
          </a:stretch>
        </p:blipFill>
        <p:spPr>
          <a:xfrm>
            <a:off x="-2640970" y="1093027"/>
            <a:ext cx="8204913" cy="5648342"/>
          </a:xfrm>
          <a:prstGeom prst="rect">
            <a:avLst/>
          </a:prstGeom>
          <a:ln w="12700">
            <a:miter lim="400000"/>
          </a:ln>
        </p:spPr>
      </p:pic>
      <p:sp>
        <p:nvSpPr>
          <p:cNvPr id="106" name="Title Text"/>
          <p:cNvSpPr txBox="1">
            <a:spLocks noGrp="1"/>
          </p:cNvSpPr>
          <p:nvPr>
            <p:ph type="title"/>
          </p:nvPr>
        </p:nvSpPr>
        <p:spPr>
          <a:xfrm>
            <a:off x="609600" y="1196752"/>
            <a:ext cx="4011085" cy="1162051"/>
          </a:xfrm>
          <a:prstGeom prst="rect">
            <a:avLst/>
          </a:prstGeom>
        </p:spPr>
        <p:txBody>
          <a:bodyPr lIns="91424" tIns="91424" rIns="91424" bIns="91424" anchor="b">
            <a:normAutofit/>
          </a:bodyPr>
          <a:lstStyle>
            <a:lvl1pPr>
              <a:defRPr sz="2000" b="1">
                <a:solidFill>
                  <a:srgbClr val="FFFFFF"/>
                </a:solidFill>
              </a:defRPr>
            </a:lvl1pPr>
          </a:lstStyle>
          <a:p>
            <a:r>
              <a:t>Title Text</a:t>
            </a:r>
          </a:p>
        </p:txBody>
      </p:sp>
      <p:sp>
        <p:nvSpPr>
          <p:cNvPr id="107" name="Body Level One…"/>
          <p:cNvSpPr txBox="1">
            <a:spLocks noGrp="1"/>
          </p:cNvSpPr>
          <p:nvPr>
            <p:ph type="body" sz="quarter" idx="1"/>
          </p:nvPr>
        </p:nvSpPr>
        <p:spPr>
          <a:xfrm>
            <a:off x="609600" y="2492896"/>
            <a:ext cx="4011085" cy="3057204"/>
          </a:xfrm>
          <a:prstGeom prst="rect">
            <a:avLst/>
          </a:prstGeom>
        </p:spPr>
        <p:txBody>
          <a:bodyPr lIns="91424" tIns="91424" rIns="91424" bIns="91424">
            <a:normAutofit/>
          </a:bodyPr>
          <a:lstStyle>
            <a:lvl1pPr marL="228600">
              <a:spcBef>
                <a:spcPts val="200"/>
              </a:spcBef>
              <a:defRPr>
                <a:solidFill>
                  <a:srgbClr val="595959"/>
                </a:solidFill>
              </a:defRPr>
            </a:lvl1pPr>
            <a:lvl2pPr marL="228600" indent="457200">
              <a:spcBef>
                <a:spcPts val="200"/>
              </a:spcBef>
              <a:defRPr>
                <a:solidFill>
                  <a:srgbClr val="595959"/>
                </a:solidFill>
              </a:defRPr>
            </a:lvl2pPr>
            <a:lvl3pPr marL="228600" indent="914400">
              <a:spcBef>
                <a:spcPts val="200"/>
              </a:spcBef>
              <a:defRPr>
                <a:solidFill>
                  <a:srgbClr val="595959"/>
                </a:solidFill>
              </a:defRPr>
            </a:lvl3pPr>
            <a:lvl4pPr marL="228600" indent="1371600">
              <a:spcBef>
                <a:spcPts val="200"/>
              </a:spcBef>
              <a:defRPr>
                <a:solidFill>
                  <a:srgbClr val="595959"/>
                </a:solidFill>
              </a:defRPr>
            </a:lvl4pPr>
            <a:lvl5pPr marL="228600" indent="1828800">
              <a:spcBef>
                <a:spcPts val="200"/>
              </a:spcBef>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08" name="Shape 63"/>
          <p:cNvSpPr txBox="1">
            <a:spLocks noGrp="1"/>
          </p:cNvSpPr>
          <p:nvPr>
            <p:ph type="body" idx="13"/>
          </p:nvPr>
        </p:nvSpPr>
        <p:spPr>
          <a:xfrm>
            <a:off x="4766733" y="1205801"/>
            <a:ext cx="6815667" cy="4920362"/>
          </a:xfrm>
          <a:prstGeom prst="rect">
            <a:avLst/>
          </a:prstGeom>
        </p:spPr>
        <p:txBody>
          <a:bodyPr lIns="91424" tIns="91424" rIns="91424" bIns="91424">
            <a:normAutofit/>
          </a:bodyPr>
          <a:lstStyle>
            <a:lvl1pPr marL="228600">
              <a:spcBef>
                <a:spcPts val="300"/>
              </a:spcBef>
              <a:defRPr sz="1800" b="1">
                <a:solidFill>
                  <a:srgbClr val="1F497D"/>
                </a:solidFill>
              </a:defRPr>
            </a:lvl1pPr>
          </a:lstStyle>
          <a:p>
            <a:pPr marL="228600">
              <a:spcBef>
                <a:spcPts val="300"/>
              </a:spcBef>
              <a:defRPr sz="1800" b="1">
                <a:solidFill>
                  <a:srgbClr val="1F497D"/>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Shape 10"/>
          <p:cNvGraphicFramePr/>
          <p:nvPr/>
        </p:nvGraphicFramePr>
        <p:xfrm>
          <a:off x="0" y="6807655"/>
          <a:ext cx="12192000" cy="365770"/>
        </p:xfrm>
        <a:graphic>
          <a:graphicData uri="http://schemas.openxmlformats.org/drawingml/2006/table">
            <a:tbl>
              <a:tblPr bandRow="1">
                <a:tableStyleId>{4C3C2611-4C71-4FC5-86AE-919BDF0F9419}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54825">
                <a:tc>
                  <a:txBody>
                    <a:bodyPr/>
                    <a:lstStyle/>
                    <a:p>
                      <a:pPr algn="l">
                        <a:defRPr sz="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CB8CF"/>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rgbClr val="159961"/>
                    </a:solidFill>
                  </a:tcPr>
                </a:tc>
                <a:tc>
                  <a:txBody>
                    <a:bodyPr/>
                    <a:lstStyle/>
                    <a:p>
                      <a:pPr algn="l">
                        <a:defRPr sz="1800" b="1">
                          <a:solidFill>
                            <a:srgbClr val="FFFFFF"/>
                          </a:solidFill>
                        </a:defRPr>
                      </a:pPr>
                      <a:endParaRPr/>
                    </a:p>
                  </a:txBody>
                  <a:tcPr marL="60967" marR="60967" marT="45725" marB="45725" horzOverflow="overflow">
                    <a:lnL>
                      <a:solidFill>
                        <a:srgbClr val="000000">
                          <a:alpha val="0"/>
                        </a:srgbClr>
                      </a:solidFill>
                    </a:lnL>
                    <a:lnR>
                      <a:solidFill>
                        <a:srgbClr val="000000">
                          <a:alpha val="0"/>
                        </a:srgbClr>
                      </a:solidFill>
                    </a:lnR>
                    <a:lnT>
                      <a:solidFill>
                        <a:srgbClr val="000000">
                          <a:alpha val="0"/>
                        </a:srgbClr>
                      </a:solidFill>
                    </a:lnT>
                    <a:lnB>
                      <a:solidFill>
                        <a:srgbClr val="000000">
                          <a:alpha val="0"/>
                        </a:srgbClr>
                      </a:solidFill>
                    </a:lnB>
                    <a:solidFill>
                      <a:schemeClr val="accent2"/>
                    </a:solidFill>
                  </a:tcPr>
                </a:tc>
                <a:extLst>
                  <a:ext uri="{0D108BD9-81ED-4DB2-BD59-A6C34878D82A}">
                    <a16:rowId xmlns:a16="http://schemas.microsoft.com/office/drawing/2014/main" val="10000"/>
                  </a:ext>
                </a:extLst>
              </a:tr>
            </a:tbl>
          </a:graphicData>
        </a:graphic>
      </p:graphicFrame>
      <p:pic>
        <p:nvPicPr>
          <p:cNvPr id="3" name="Shape 11" descr="Shape 11"/>
          <p:cNvPicPr>
            <a:picLocks noChangeAspect="1"/>
          </p:cNvPicPr>
          <p:nvPr/>
        </p:nvPicPr>
        <p:blipFill>
          <a:blip r:embed="rId23">
            <a:extLst/>
          </a:blip>
          <a:stretch>
            <a:fillRect/>
          </a:stretch>
        </p:blipFill>
        <p:spPr>
          <a:xfrm>
            <a:off x="-2640970" y="1093027"/>
            <a:ext cx="8204913" cy="5648340"/>
          </a:xfrm>
          <a:prstGeom prst="rect">
            <a:avLst/>
          </a:prstGeom>
          <a:ln w="12700">
            <a:miter lim="400000"/>
          </a:ln>
        </p:spPr>
      </p:pic>
      <p:sp>
        <p:nvSpPr>
          <p:cNvPr id="4"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364744" y="6217852"/>
            <a:ext cx="372856"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Tahom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129"/>
          <p:cNvSpPr txBox="1">
            <a:spLocks noGrp="1"/>
          </p:cNvSpPr>
          <p:nvPr>
            <p:ph type="subTitle" sz="quarter" idx="1"/>
          </p:nvPr>
        </p:nvSpPr>
        <p:spPr>
          <a:xfrm>
            <a:off x="2495600" y="4365105"/>
            <a:ext cx="7272337" cy="360041"/>
          </a:xfrm>
          <a:prstGeom prst="rect">
            <a:avLst/>
          </a:prstGeom>
        </p:spPr>
        <p:txBody>
          <a:bodyPr lIns="0" tIns="0" rIns="0" bIns="0">
            <a:normAutofit/>
          </a:bodyPr>
          <a:lstStyle>
            <a:lvl1pPr marL="0">
              <a:spcBef>
                <a:spcPts val="0"/>
              </a:spcBef>
            </a:lvl1pPr>
          </a:lstStyle>
          <a:p>
            <a:r>
              <a:t>„Definition of I4.0 public policy initiatives” </a:t>
            </a:r>
          </a:p>
        </p:txBody>
      </p:sp>
      <p:sp>
        <p:nvSpPr>
          <p:cNvPr id="275" name="Shape 130"/>
          <p:cNvSpPr txBox="1">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lvl1pPr defTabSz="658368">
              <a:defRPr sz="1440"/>
            </a:lvl1pPr>
          </a:lstStyle>
          <a:p>
            <a:r>
              <a:t>Regional Council of Kainuu, PP8</a:t>
            </a:r>
          </a:p>
        </p:txBody>
      </p:sp>
      <p:sp>
        <p:nvSpPr>
          <p:cNvPr id="276" name="Shape 132"/>
          <p:cNvSpPr txBox="1">
            <a:spLocks noGrp="1"/>
          </p:cNvSpPr>
          <p:nvPr>
            <p:ph type="ctrTitle"/>
          </p:nvPr>
        </p:nvSpPr>
        <p:spPr>
          <a:prstGeom prst="rect">
            <a:avLst/>
          </a:prstGeom>
        </p:spPr>
        <p:txBody>
          <a:bodyPr lIns="45699" tIns="45699" rIns="45699" bIns="45699" anchor="t">
            <a:normAutofit/>
          </a:bodyPr>
          <a:lstStyle>
            <a:lvl1pPr>
              <a:defRPr sz="3200"/>
            </a:lvl1pPr>
          </a:lstStyle>
          <a:p>
            <a:r>
              <a:t>Regional Overview and Good Practices</a:t>
            </a:r>
          </a:p>
        </p:txBody>
      </p:sp>
      <p:sp>
        <p:nvSpPr>
          <p:cNvPr id="277" name="Shape 133"/>
          <p:cNvSpPr txBox="1">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lgn="r">
              <a:defRPr sz="1800">
                <a:solidFill>
                  <a:srgbClr val="7F7F7F"/>
                </a:solidFill>
              </a:defRPr>
            </a:lvl1pPr>
          </a:lstStyle>
          <a:p>
            <a:r>
              <a:t>19 November, 2019 3rd Transnational Thematic Meeting, Lisboa</a:t>
            </a:r>
          </a:p>
        </p:txBody>
      </p:sp>
      <p:pic>
        <p:nvPicPr>
          <p:cNvPr id="278" name="Picture 13" descr="Picture 13"/>
          <p:cNvPicPr>
            <a:picLocks noChangeAspect="1"/>
          </p:cNvPicPr>
          <p:nvPr/>
        </p:nvPicPr>
        <p:blipFill>
          <a:blip r:embed="rId2">
            <a:extLst/>
          </a:blip>
          <a:stretch>
            <a:fillRect/>
          </a:stretch>
        </p:blipFill>
        <p:spPr>
          <a:xfrm>
            <a:off x="1578713" y="361950"/>
            <a:ext cx="2082802" cy="7239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4"/>
          <p:cNvSpPr txBox="1">
            <a:spLocks noGrp="1"/>
          </p:cNvSpPr>
          <p:nvPr>
            <p:ph type="sldNum" sz="quarter" idx="2"/>
          </p:nvPr>
        </p:nvSpPr>
        <p:spPr>
          <a:xfrm>
            <a:off x="10075222" y="6300037"/>
            <a:ext cx="4599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323" name="Shape 139"/>
          <p:cNvSpPr txBox="1">
            <a:spLocks noGrp="1"/>
          </p:cNvSpPr>
          <p:nvPr>
            <p:ph type="body" idx="1"/>
          </p:nvPr>
        </p:nvSpPr>
        <p:spPr>
          <a:xfrm>
            <a:off x="1936072" y="800572"/>
            <a:ext cx="8319856" cy="5632897"/>
          </a:xfrm>
          <a:prstGeom prst="rect">
            <a:avLst/>
          </a:prstGeom>
        </p:spPr>
        <p:txBody>
          <a:bodyPr lIns="35715" tIns="35715" rIns="35715" bIns="35715" anchor="ctr">
            <a:normAutofit/>
          </a:bodyPr>
          <a:lstStyle/>
          <a:p>
            <a:pPr marL="0" algn="just" defTabSz="370331">
              <a:lnSpc>
                <a:spcPct val="150000"/>
              </a:lnSpc>
              <a:spcBef>
                <a:spcPts val="800"/>
              </a:spcBef>
              <a:defRPr sz="1944">
                <a:solidFill>
                  <a:srgbClr val="00060D"/>
                </a:solidFill>
              </a:defRPr>
            </a:pPr>
            <a:r>
              <a:t>CONCLUSIONS</a:t>
            </a:r>
          </a:p>
          <a:p>
            <a:pPr marL="302263" indent="-199398" defTabSz="332702">
              <a:lnSpc>
                <a:spcPct val="110000"/>
              </a:lnSpc>
              <a:spcBef>
                <a:spcPts val="500"/>
              </a:spcBef>
              <a:buSzPct val="100000"/>
              <a:buAutoNum type="arabicPeriod"/>
              <a:defRPr sz="1944" b="0">
                <a:solidFill>
                  <a:srgbClr val="18243C"/>
                </a:solidFill>
              </a:defRPr>
            </a:pPr>
            <a:r>
              <a:t>Industry 4.0 is not a priority in the current RIS3.</a:t>
            </a:r>
          </a:p>
          <a:p>
            <a:pPr marL="302263" indent="-199398" defTabSz="332702">
              <a:lnSpc>
                <a:spcPct val="110000"/>
              </a:lnSpc>
              <a:spcBef>
                <a:spcPts val="500"/>
              </a:spcBef>
              <a:buSzPct val="100000"/>
              <a:buAutoNum type="arabicPeriod"/>
              <a:defRPr sz="1944" b="0">
                <a:solidFill>
                  <a:srgbClr val="18243C"/>
                </a:solidFill>
              </a:defRPr>
            </a:pPr>
            <a:r>
              <a:t>Project criteria relating to I 4.0 exist and we believe they are good. </a:t>
            </a:r>
          </a:p>
          <a:p>
            <a:pPr marL="302263" indent="-199398" defTabSz="332702">
              <a:lnSpc>
                <a:spcPct val="110000"/>
              </a:lnSpc>
              <a:spcBef>
                <a:spcPts val="500"/>
              </a:spcBef>
              <a:buSzPct val="100000"/>
              <a:buAutoNum type="arabicPeriod"/>
              <a:defRPr sz="1944" b="0">
                <a:solidFill>
                  <a:srgbClr val="18243C"/>
                </a:solidFill>
              </a:defRPr>
            </a:pPr>
            <a:r>
              <a:t>Several projects have been implemented, we have selected 5 as good practices.</a:t>
            </a:r>
          </a:p>
          <a:p>
            <a:pPr marL="302263" indent="-199398" defTabSz="332702">
              <a:lnSpc>
                <a:spcPct val="110000"/>
              </a:lnSpc>
              <a:spcBef>
                <a:spcPts val="500"/>
              </a:spcBef>
              <a:buSzPct val="100000"/>
              <a:buAutoNum type="arabicPeriod"/>
              <a:defRPr sz="1944" b="0">
                <a:solidFill>
                  <a:srgbClr val="18243C"/>
                </a:solidFill>
              </a:defRPr>
            </a:pPr>
            <a:r>
              <a:t>The comprehensive approach is missing.</a:t>
            </a:r>
          </a:p>
          <a:p>
            <a:pPr marL="302263" indent="-199398" defTabSz="332702">
              <a:lnSpc>
                <a:spcPct val="110000"/>
              </a:lnSpc>
              <a:spcBef>
                <a:spcPts val="500"/>
              </a:spcBef>
              <a:buSzPct val="100000"/>
              <a:buAutoNum type="arabicPeriod"/>
              <a:defRPr sz="1944" b="0">
                <a:solidFill>
                  <a:srgbClr val="18243C"/>
                </a:solidFill>
              </a:defRPr>
            </a:pPr>
            <a:r>
              <a:t>A more targeted, cohesive and generalised approach relating to I4.0 adoption and in parallel, supporting production of I4.0 innovations seems relevant.</a:t>
            </a:r>
          </a:p>
          <a:p>
            <a:pPr marL="302263" indent="-199398" defTabSz="332702">
              <a:lnSpc>
                <a:spcPct val="110000"/>
              </a:lnSpc>
              <a:spcBef>
                <a:spcPts val="500"/>
              </a:spcBef>
              <a:buSzPct val="100000"/>
              <a:buAutoNum type="arabicPeriod"/>
              <a:defRPr sz="1944" b="0">
                <a:solidFill>
                  <a:srgbClr val="18243C"/>
                </a:solidFill>
              </a:defRPr>
            </a:pPr>
            <a:r>
              <a:t>Advanced manufacturing, I4.0 and trans-regional (national, transnational, interregional) solutions for cooperation and access to expertise, will be included in the RIS3 revision (on going call for offers currently).</a:t>
            </a:r>
          </a:p>
          <a:p>
            <a:pPr marL="302263" indent="-199398" defTabSz="332702">
              <a:lnSpc>
                <a:spcPct val="110000"/>
              </a:lnSpc>
              <a:spcBef>
                <a:spcPts val="500"/>
              </a:spcBef>
              <a:buSzPct val="100000"/>
              <a:buAutoNum type="arabicPeriod"/>
              <a:defRPr sz="1944" b="0">
                <a:solidFill>
                  <a:srgbClr val="18243C"/>
                </a:solidFill>
              </a:defRPr>
            </a:pPr>
            <a:r>
              <a:t>The above background was important in the elaboration of the 2nd thematic document.</a:t>
            </a:r>
          </a:p>
        </p:txBody>
      </p:sp>
      <p:sp>
        <p:nvSpPr>
          <p:cNvPr id="324" name="Shape 138"/>
          <p:cNvSpPr txBox="1">
            <a:spLocks noGrp="1"/>
          </p:cNvSpPr>
          <p:nvPr>
            <p:ph type="title"/>
          </p:nvPr>
        </p:nvSpPr>
        <p:spPr>
          <a:xfrm>
            <a:off x="1981200" y="23041"/>
            <a:ext cx="8229600" cy="1052785"/>
          </a:xfrm>
          <a:prstGeom prst="rect">
            <a:avLst/>
          </a:prstGeom>
        </p:spPr>
        <p:txBody>
          <a:bodyPr lIns="45699" tIns="45699" rIns="45699" bIns="45699" anchor="ctr">
            <a:normAutofit/>
          </a:bodyPr>
          <a:lstStyle/>
          <a:p>
            <a:r>
              <a:t>I.4.0 Public Policy Initiatives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lide Number"/>
          <p:cNvSpPr txBox="1">
            <a:spLocks noGrp="1"/>
          </p:cNvSpPr>
          <p:nvPr>
            <p:ph type="sldNum" sz="quarter" idx="4294967295"/>
          </p:nvPr>
        </p:nvSpPr>
        <p:spPr>
          <a:xfrm>
            <a:off x="10230007" y="6595758"/>
            <a:ext cx="330517" cy="3072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99" tIns="45699" rIns="45699" bIns="45699" anchor="t">
            <a:spAutoFit/>
          </a:bodyPr>
          <a:lstStyle>
            <a:lvl1pPr>
              <a:defRPr sz="1400" b="1">
                <a:solidFill>
                  <a:srgbClr val="FFFFFF"/>
                </a:solidFill>
              </a:defRPr>
            </a:lvl1pPr>
          </a:lstStyle>
          <a:p>
            <a:fld id="{86CB4B4D-7CA3-9044-876B-883B54F8677D}" type="slidenum">
              <a:t>11</a:t>
            </a:fld>
            <a:endParaRPr/>
          </a:p>
        </p:txBody>
      </p:sp>
      <p:sp>
        <p:nvSpPr>
          <p:cNvPr id="327" name="Key benefits…"/>
          <p:cNvSpPr txBox="1">
            <a:spLocks noGrp="1"/>
          </p:cNvSpPr>
          <p:nvPr>
            <p:ph type="body" idx="1"/>
          </p:nvPr>
        </p:nvSpPr>
        <p:spPr>
          <a:xfrm>
            <a:off x="1992312" y="712623"/>
            <a:ext cx="8207376" cy="5746643"/>
          </a:xfrm>
          <a:prstGeom prst="rect">
            <a:avLst/>
          </a:prstGeom>
        </p:spPr>
        <p:txBody>
          <a:bodyPr/>
          <a:lstStyle/>
          <a:p>
            <a:pPr marL="0" indent="139366" algn="just" defTabSz="353323">
              <a:lnSpc>
                <a:spcPct val="110000"/>
              </a:lnSpc>
              <a:spcBef>
                <a:spcPts val="500"/>
              </a:spcBef>
              <a:buSzTx/>
              <a:buNone/>
              <a:defRPr sz="2184">
                <a:solidFill>
                  <a:srgbClr val="0433FF"/>
                </a:solidFill>
              </a:defRPr>
            </a:pPr>
            <a:r>
              <a:t>Key benefits </a:t>
            </a:r>
            <a:endParaRPr sz="1848"/>
          </a:p>
          <a:p>
            <a:pPr marL="0" indent="139366" defTabSz="353323">
              <a:lnSpc>
                <a:spcPct val="110000"/>
              </a:lnSpc>
              <a:spcBef>
                <a:spcPts val="500"/>
              </a:spcBef>
              <a:buSzTx/>
              <a:buNone/>
              <a:defRPr sz="1679"/>
            </a:pPr>
            <a:r>
              <a:t>(</a:t>
            </a:r>
            <a:r>
              <a:rPr b="1"/>
              <a:t>1) Potential for product customisation</a:t>
            </a:r>
            <a:r>
              <a:t>: Additive manufacturing is an example of a tool facilitating this process. Additive manufacturing (3D printing, whereby a 3D model is created by CAD software can be used to produce an item by building up successive layers of a material (plastic or metal)). </a:t>
            </a:r>
          </a:p>
          <a:p>
            <a:pPr marL="193346" indent="-193346" defTabSz="353323">
              <a:lnSpc>
                <a:spcPct val="110000"/>
              </a:lnSpc>
              <a:spcBef>
                <a:spcPts val="500"/>
              </a:spcBef>
              <a:buClr>
                <a:srgbClr val="012035"/>
              </a:buClr>
              <a:buSzPct val="100000"/>
              <a:buFont typeface="Tahoma"/>
              <a:buChar char="-"/>
              <a:defRPr sz="1679"/>
            </a:pPr>
            <a:r>
              <a:t>A first benefit is having the potential to produce much more complex components than before. </a:t>
            </a:r>
          </a:p>
          <a:p>
            <a:pPr marL="193346" indent="-193346" defTabSz="353323">
              <a:lnSpc>
                <a:spcPct val="110000"/>
              </a:lnSpc>
              <a:spcBef>
                <a:spcPts val="500"/>
              </a:spcBef>
              <a:buClr>
                <a:srgbClr val="012035"/>
              </a:buClr>
              <a:buSzPct val="100000"/>
              <a:buFont typeface="Tahoma"/>
              <a:buChar char="-"/>
              <a:defRPr sz="1679"/>
            </a:pPr>
            <a:r>
              <a:t>A second benefit is how fast and cheaply new / differentiated product components can be produced.</a:t>
            </a:r>
          </a:p>
          <a:p>
            <a:pPr marL="0" indent="139366" defTabSz="353323">
              <a:lnSpc>
                <a:spcPct val="110000"/>
              </a:lnSpc>
              <a:spcBef>
                <a:spcPts val="500"/>
              </a:spcBef>
              <a:buSzTx/>
              <a:buNone/>
              <a:defRPr sz="1679" b="1"/>
            </a:pPr>
            <a:r>
              <a:t>(2) Personalised medication</a:t>
            </a:r>
            <a:r>
              <a:rPr b="0"/>
              <a:t>: personalised medication is a patient-focused process that incorporates both, medication and the dispensing process. </a:t>
            </a:r>
          </a:p>
          <a:p>
            <a:pPr marL="0" indent="139366" defTabSz="353323">
              <a:lnSpc>
                <a:spcPct val="110000"/>
              </a:lnSpc>
              <a:spcBef>
                <a:spcPts val="500"/>
              </a:spcBef>
              <a:buSzTx/>
              <a:buNone/>
              <a:defRPr sz="1679"/>
            </a:pPr>
            <a:r>
              <a:t>(</a:t>
            </a:r>
            <a:r>
              <a:rPr b="1"/>
              <a:t>3) Collective constructions internet-based building management systems </a:t>
            </a:r>
            <a:r>
              <a:t>(e.g. light, temperature, humidity) adapted to each individual resident’s preferences</a:t>
            </a:r>
          </a:p>
          <a:p>
            <a:pPr marL="0" indent="139366" defTabSz="353323">
              <a:lnSpc>
                <a:spcPct val="110000"/>
              </a:lnSpc>
              <a:spcBef>
                <a:spcPts val="500"/>
              </a:spcBef>
              <a:buSzTx/>
              <a:buNone/>
              <a:defRPr sz="1679" b="1"/>
            </a:pPr>
            <a:r>
              <a:t>(4) New market is developing fast towards productising components for Industry 4.0 </a:t>
            </a:r>
            <a:r>
              <a:rPr b="0"/>
              <a:t>applications (Building the foundations for an Industrie 4.0 ecosystem: Platform Industrie 4.0 publishes a blueprint for the smart networking of assets). </a:t>
            </a:r>
          </a:p>
        </p:txBody>
      </p:sp>
      <p:sp>
        <p:nvSpPr>
          <p:cNvPr id="328" name="Key findings from the 2nd thematic document"/>
          <p:cNvSpPr txBox="1"/>
          <p:nvPr/>
        </p:nvSpPr>
        <p:spPr>
          <a:xfrm>
            <a:off x="1879600" y="107181"/>
            <a:ext cx="8229600" cy="56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normAutofit/>
          </a:bodyPr>
          <a:lstStyle>
            <a:lvl1pPr algn="ctr" defTabSz="539494">
              <a:defRPr sz="2400" b="1"/>
            </a:lvl1pPr>
          </a:lstStyle>
          <a:p>
            <a:r>
              <a:t>Key findings from the 2nd thematic document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lide Number"/>
          <p:cNvSpPr txBox="1">
            <a:spLocks noGrp="1"/>
          </p:cNvSpPr>
          <p:nvPr>
            <p:ph type="sldNum" sz="quarter" idx="4294967295"/>
          </p:nvPr>
        </p:nvSpPr>
        <p:spPr>
          <a:xfrm>
            <a:off x="10230007" y="6595758"/>
            <a:ext cx="330517" cy="3072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99" tIns="45699" rIns="45699" bIns="45699" anchor="t">
            <a:spAutoFit/>
          </a:bodyPr>
          <a:lstStyle>
            <a:lvl1pPr>
              <a:defRPr sz="1400" b="1">
                <a:solidFill>
                  <a:srgbClr val="FFFFFF"/>
                </a:solidFill>
              </a:defRPr>
            </a:lvl1pPr>
          </a:lstStyle>
          <a:p>
            <a:fld id="{86CB4B4D-7CA3-9044-876B-883B54F8677D}" type="slidenum">
              <a:t>12</a:t>
            </a:fld>
            <a:endParaRPr/>
          </a:p>
        </p:txBody>
      </p:sp>
      <p:sp>
        <p:nvSpPr>
          <p:cNvPr id="331" name="Key findings from the 2nd thematic document"/>
          <p:cNvSpPr txBox="1">
            <a:spLocks noGrp="1"/>
          </p:cNvSpPr>
          <p:nvPr>
            <p:ph type="title"/>
          </p:nvPr>
        </p:nvSpPr>
        <p:spPr>
          <a:xfrm>
            <a:off x="1879600" y="107181"/>
            <a:ext cx="8229600" cy="562076"/>
          </a:xfrm>
          <a:prstGeom prst="rect">
            <a:avLst/>
          </a:prstGeom>
        </p:spPr>
        <p:txBody>
          <a:bodyPr/>
          <a:lstStyle>
            <a:lvl1pPr algn="ctr" defTabSz="539494">
              <a:defRPr sz="2400"/>
            </a:lvl1pPr>
          </a:lstStyle>
          <a:p>
            <a:r>
              <a:t>Key findings from the 2nd thematic document</a:t>
            </a:r>
          </a:p>
        </p:txBody>
      </p:sp>
      <p:sp>
        <p:nvSpPr>
          <p:cNvPr id="332" name="I4.0 and traditional SMEs…"/>
          <p:cNvSpPr txBox="1"/>
          <p:nvPr/>
        </p:nvSpPr>
        <p:spPr>
          <a:xfrm>
            <a:off x="2087700" y="640560"/>
            <a:ext cx="8423000" cy="5790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ormAutofit/>
          </a:bodyPr>
          <a:lstStyle/>
          <a:p>
            <a:pPr indent="111125" defTabSz="281725">
              <a:lnSpc>
                <a:spcPct val="150000"/>
              </a:lnSpc>
              <a:spcBef>
                <a:spcPts val="400"/>
              </a:spcBef>
              <a:defRPr sz="2370">
                <a:solidFill>
                  <a:srgbClr val="0433FF"/>
                </a:solidFill>
              </a:defRPr>
            </a:pPr>
            <a:r>
              <a:rPr sz="2370"/>
              <a:t>I4.0 and traditional SMEs</a:t>
            </a:r>
            <a:endParaRPr sz="1422"/>
          </a:p>
          <a:p>
            <a:pPr indent="111125" defTabSz="281725">
              <a:lnSpc>
                <a:spcPct val="110000"/>
              </a:lnSpc>
              <a:spcBef>
                <a:spcPts val="400"/>
              </a:spcBef>
              <a:defRPr sz="1896"/>
            </a:pPr>
            <a:r>
              <a:rPr sz="1896"/>
              <a:t>OVERALL FINDING </a:t>
            </a:r>
            <a:endParaRPr sz="1185"/>
          </a:p>
          <a:p>
            <a:pPr indent="111125" defTabSz="281725">
              <a:lnSpc>
                <a:spcPct val="110000"/>
              </a:lnSpc>
              <a:spcBef>
                <a:spcPts val="400"/>
              </a:spcBef>
              <a:defRPr sz="1580"/>
            </a:pPr>
            <a:r>
              <a:rPr sz="1580"/>
              <a:t>SMEs’ motivation and readiness towards adopting I 4.0 require straightforward, tailored business model (-s), and such model (-s) is /are missing. Therefore, such models such be included into several policies such as research, education and regional policies.</a:t>
            </a:r>
          </a:p>
          <a:p>
            <a:pPr indent="111125" defTabSz="281725">
              <a:lnSpc>
                <a:spcPct val="110000"/>
              </a:lnSpc>
              <a:spcBef>
                <a:spcPts val="400"/>
              </a:spcBef>
              <a:defRPr sz="1185"/>
            </a:pPr>
            <a:endParaRPr sz="1185"/>
          </a:p>
          <a:p>
            <a:pPr indent="111125" defTabSz="281725">
              <a:lnSpc>
                <a:spcPct val="110000"/>
              </a:lnSpc>
              <a:spcBef>
                <a:spcPts val="400"/>
              </a:spcBef>
              <a:defRPr sz="1896"/>
            </a:pPr>
            <a:r>
              <a:rPr sz="1896"/>
              <a:t>READINESS FOR ADOPTING I4.0</a:t>
            </a:r>
            <a:endParaRPr sz="1185"/>
          </a:p>
          <a:p>
            <a:pPr indent="111125" defTabSz="281725">
              <a:lnSpc>
                <a:spcPct val="110000"/>
              </a:lnSpc>
              <a:spcBef>
                <a:spcPts val="400"/>
              </a:spcBef>
              <a:defRPr sz="1580" b="1"/>
            </a:pPr>
            <a:r>
              <a:rPr sz="1580"/>
              <a:t>Conceptual readiness:  I4.0 means to a business environment, is about digitising (automating, self-regulating, self-assessing and interlinking) business &amp; production modules</a:t>
            </a:r>
          </a:p>
          <a:p>
            <a:pPr indent="111125" defTabSz="281725">
              <a:lnSpc>
                <a:spcPct val="110000"/>
              </a:lnSpc>
              <a:spcBef>
                <a:spcPts val="400"/>
              </a:spcBef>
              <a:defRPr sz="1580" b="1"/>
            </a:pPr>
            <a:r>
              <a:rPr sz="1580"/>
              <a:t>Attitudinal readiness: Traditional SMEs hesitate to invest in advanced solutions unless the relevance of the solutions is demonstrated.</a:t>
            </a:r>
          </a:p>
          <a:p>
            <a:pPr indent="111125" defTabSz="281725">
              <a:lnSpc>
                <a:spcPct val="110000"/>
              </a:lnSpc>
              <a:spcBef>
                <a:spcPts val="400"/>
              </a:spcBef>
              <a:defRPr sz="1185"/>
            </a:pPr>
            <a:endParaRPr sz="1185"/>
          </a:p>
          <a:p>
            <a:pPr indent="111125" defTabSz="281725">
              <a:lnSpc>
                <a:spcPct val="110000"/>
              </a:lnSpc>
              <a:spcBef>
                <a:spcPts val="400"/>
              </a:spcBef>
              <a:defRPr sz="1896"/>
            </a:pPr>
            <a:r>
              <a:rPr sz="1896"/>
              <a:t>RELEVANCE </a:t>
            </a:r>
            <a:endParaRPr sz="1185"/>
          </a:p>
          <a:p>
            <a:pPr indent="111125" defTabSz="281725">
              <a:lnSpc>
                <a:spcPct val="110000"/>
              </a:lnSpc>
              <a:spcBef>
                <a:spcPts val="400"/>
              </a:spcBef>
              <a:defRPr sz="1580" b="1"/>
            </a:pPr>
            <a:r>
              <a:rPr sz="1580"/>
              <a:t>Returns to scale: For any business, traditional SMEs included, </a:t>
            </a:r>
            <a:r>
              <a:rPr sz="1580" u="sng"/>
              <a:t>the trade-offs between investments and gains related to Industry 4.0 must be clearly outlined and demonstrate</a:t>
            </a:r>
            <a:r>
              <a:rPr sz="1580"/>
              <a:t>d. Among the most important reasons for SMEs to adopt I4.0 solutions is linking to value chains.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lide Number"/>
          <p:cNvSpPr txBox="1">
            <a:spLocks noGrp="1"/>
          </p:cNvSpPr>
          <p:nvPr>
            <p:ph type="sldNum" sz="quarter" idx="4294967295"/>
          </p:nvPr>
        </p:nvSpPr>
        <p:spPr>
          <a:xfrm>
            <a:off x="10230007" y="6595758"/>
            <a:ext cx="330517" cy="3072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99" tIns="45699" rIns="45699" bIns="45699" anchor="t">
            <a:spAutoFit/>
          </a:bodyPr>
          <a:lstStyle>
            <a:lvl1pPr>
              <a:defRPr sz="1400" b="1">
                <a:solidFill>
                  <a:srgbClr val="FFFFFF"/>
                </a:solidFill>
              </a:defRPr>
            </a:lvl1pPr>
          </a:lstStyle>
          <a:p>
            <a:fld id="{86CB4B4D-7CA3-9044-876B-883B54F8677D}" type="slidenum">
              <a:t>13</a:t>
            </a:fld>
            <a:endParaRPr/>
          </a:p>
        </p:txBody>
      </p:sp>
      <p:sp>
        <p:nvSpPr>
          <p:cNvPr id="335" name="Key findings from the 2nd thematic document"/>
          <p:cNvSpPr txBox="1">
            <a:spLocks noGrp="1"/>
          </p:cNvSpPr>
          <p:nvPr>
            <p:ph type="title"/>
          </p:nvPr>
        </p:nvSpPr>
        <p:spPr>
          <a:xfrm>
            <a:off x="6425754" y="-45219"/>
            <a:ext cx="3632647" cy="1864571"/>
          </a:xfrm>
          <a:prstGeom prst="rect">
            <a:avLst/>
          </a:prstGeom>
        </p:spPr>
        <p:txBody>
          <a:bodyPr/>
          <a:lstStyle>
            <a:lvl1pPr algn="ctr" defTabSz="539494">
              <a:defRPr sz="2400"/>
            </a:lvl1pPr>
          </a:lstStyle>
          <a:p>
            <a:r>
              <a:t>Strategic contribution to the industry renewal: from light pink to light green</a:t>
            </a:r>
          </a:p>
        </p:txBody>
      </p:sp>
      <p:grpSp>
        <p:nvGrpSpPr>
          <p:cNvPr id="338" name="Group"/>
          <p:cNvGrpSpPr/>
          <p:nvPr/>
        </p:nvGrpSpPr>
        <p:grpSpPr>
          <a:xfrm>
            <a:off x="1589314" y="-171450"/>
            <a:ext cx="4898572" cy="6858000"/>
            <a:chOff x="0" y="0"/>
            <a:chExt cx="4898571" cy="6858000"/>
          </a:xfrm>
        </p:grpSpPr>
        <p:pic>
          <p:nvPicPr>
            <p:cNvPr id="336" name="Image" descr="Image"/>
            <p:cNvPicPr>
              <a:picLocks noChangeAspect="1"/>
            </p:cNvPicPr>
            <p:nvPr/>
          </p:nvPicPr>
          <p:blipFill>
            <a:blip r:embed="rId2">
              <a:extLst/>
            </a:blip>
            <a:stretch>
              <a:fillRect/>
            </a:stretch>
          </p:blipFill>
          <p:spPr>
            <a:xfrm>
              <a:off x="0" y="0"/>
              <a:ext cx="4898572" cy="6858000"/>
            </a:xfrm>
            <a:prstGeom prst="rect">
              <a:avLst/>
            </a:prstGeom>
            <a:ln w="12700" cap="flat">
              <a:noFill/>
              <a:miter lim="400000"/>
            </a:ln>
            <a:effectLst/>
          </p:spPr>
        </p:pic>
        <p:sp>
          <p:nvSpPr>
            <p:cNvPr id="337" name="Line"/>
            <p:cNvSpPr/>
            <p:nvPr/>
          </p:nvSpPr>
          <p:spPr>
            <a:xfrm>
              <a:off x="291377" y="5671150"/>
              <a:ext cx="642894" cy="689922"/>
            </a:xfrm>
            <a:custGeom>
              <a:avLst/>
              <a:gdLst/>
              <a:ahLst/>
              <a:cxnLst>
                <a:cxn ang="0">
                  <a:pos x="wd2" y="hd2"/>
                </a:cxn>
                <a:cxn ang="5400000">
                  <a:pos x="wd2" y="hd2"/>
                </a:cxn>
                <a:cxn ang="10800000">
                  <a:pos x="wd2" y="hd2"/>
                </a:cxn>
                <a:cxn ang="16200000">
                  <a:pos x="wd2" y="hd2"/>
                </a:cxn>
              </a:cxnLst>
              <a:rect l="0" t="0" r="r" b="b"/>
              <a:pathLst>
                <a:path w="21538" h="21600" extrusionOk="0">
                  <a:moveTo>
                    <a:pt x="0" y="16089"/>
                  </a:moveTo>
                  <a:lnTo>
                    <a:pt x="2170" y="19592"/>
                  </a:lnTo>
                  <a:lnTo>
                    <a:pt x="5500" y="21600"/>
                  </a:lnTo>
                  <a:lnTo>
                    <a:pt x="13966" y="21322"/>
                  </a:lnTo>
                  <a:lnTo>
                    <a:pt x="16584" y="19892"/>
                  </a:lnTo>
                  <a:lnTo>
                    <a:pt x="20076" y="13636"/>
                  </a:lnTo>
                  <a:cubicBezTo>
                    <a:pt x="20602" y="12005"/>
                    <a:pt x="20991" y="10296"/>
                    <a:pt x="21235" y="8543"/>
                  </a:cubicBezTo>
                  <a:cubicBezTo>
                    <a:pt x="21513" y="6545"/>
                    <a:pt x="21600" y="4505"/>
                    <a:pt x="21495" y="2475"/>
                  </a:cubicBezTo>
                  <a:lnTo>
                    <a:pt x="19887" y="0"/>
                  </a:lnTo>
                </a:path>
              </a:pathLst>
            </a:custGeom>
            <a:noFill/>
            <a:ln w="12700" cap="flat">
              <a:solidFill>
                <a:srgbClr val="009193"/>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he INNO PROVEMENT project briefly"/>
          <p:cNvSpPr txBox="1">
            <a:spLocks noGrp="1"/>
          </p:cNvSpPr>
          <p:nvPr>
            <p:ph type="title"/>
          </p:nvPr>
        </p:nvSpPr>
        <p:spPr>
          <a:xfrm>
            <a:off x="1986358" y="200689"/>
            <a:ext cx="7772404" cy="771101"/>
          </a:xfrm>
          <a:prstGeom prst="rect">
            <a:avLst/>
          </a:prstGeom>
        </p:spPr>
        <p:txBody>
          <a:bodyPr lIns="45717" tIns="45717" rIns="45717" bIns="45717" anchor="ctr">
            <a:normAutofit/>
          </a:bodyPr>
          <a:lstStyle/>
          <a:p>
            <a:r>
              <a:t>Policy impact in Kainuu, state of play</a:t>
            </a:r>
          </a:p>
        </p:txBody>
      </p:sp>
      <p:sp>
        <p:nvSpPr>
          <p:cNvPr id="341" name="Slide Number"/>
          <p:cNvSpPr txBox="1">
            <a:spLocks noGrp="1"/>
          </p:cNvSpPr>
          <p:nvPr>
            <p:ph type="sldNum" sz="quarter" idx="4294967295"/>
          </p:nvPr>
        </p:nvSpPr>
        <p:spPr>
          <a:xfrm>
            <a:off x="9201055" y="6442772"/>
            <a:ext cx="472275" cy="43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5" tIns="35715" rIns="35715" bIns="35715" anchor="t">
            <a:normAutofit/>
          </a:bodyPr>
          <a:lstStyle>
            <a:lvl1pPr algn="ctr" defTabSz="410744">
              <a:lnSpc>
                <a:spcPct val="90000"/>
              </a:lnSpc>
              <a:defRPr sz="2400" b="1"/>
            </a:lvl1pPr>
          </a:lstStyle>
          <a:p>
            <a:fld id="{86CB4B4D-7CA3-9044-876B-883B54F8677D}" type="slidenum">
              <a:t>14</a:t>
            </a:fld>
            <a:endParaRPr/>
          </a:p>
        </p:txBody>
      </p:sp>
      <p:pic>
        <p:nvPicPr>
          <p:cNvPr id="342" name="Image" descr="Image"/>
          <p:cNvPicPr>
            <a:picLocks noChangeAspect="1"/>
          </p:cNvPicPr>
          <p:nvPr/>
        </p:nvPicPr>
        <p:blipFill>
          <a:blip r:embed="rId2">
            <a:extLst/>
          </a:blip>
          <a:stretch>
            <a:fillRect/>
          </a:stretch>
        </p:blipFill>
        <p:spPr>
          <a:xfrm>
            <a:off x="2824559" y="1569061"/>
            <a:ext cx="6096003" cy="4572002"/>
          </a:xfrm>
          <a:prstGeom prst="rect">
            <a:avLst/>
          </a:prstGeom>
          <a:ln w="12700">
            <a:miter lim="400000"/>
          </a:ln>
        </p:spPr>
      </p:pic>
      <p:sp>
        <p:nvSpPr>
          <p:cNvPr id="343" name="7 thematic issues…"/>
          <p:cNvSpPr txBox="1">
            <a:spLocks noGrp="1"/>
          </p:cNvSpPr>
          <p:nvPr>
            <p:ph type="body" sz="quarter" idx="1"/>
          </p:nvPr>
        </p:nvSpPr>
        <p:spPr>
          <a:xfrm>
            <a:off x="1993624" y="790818"/>
            <a:ext cx="8319862" cy="736938"/>
          </a:xfrm>
          <a:prstGeom prst="rect">
            <a:avLst/>
          </a:prstGeom>
        </p:spPr>
        <p:txBody>
          <a:bodyPr>
            <a:normAutofit fontScale="92500"/>
          </a:bodyPr>
          <a:lstStyle>
            <a:lvl1pPr marL="196958" indent="-196958" defTabSz="362276">
              <a:lnSpc>
                <a:spcPct val="108000"/>
              </a:lnSpc>
              <a:spcBef>
                <a:spcPts val="500"/>
              </a:spcBef>
              <a:defRPr sz="2340">
                <a:solidFill>
                  <a:srgbClr val="0433FF"/>
                </a:solidFill>
              </a:defRPr>
            </a:lvl1pPr>
          </a:lstStyle>
          <a:p>
            <a:r>
              <a:t>I 4.0 main concept presented during the 1st RSG, 12-5-2019.</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he INNO PROVEMENT project briefly"/>
          <p:cNvSpPr txBox="1">
            <a:spLocks noGrp="1"/>
          </p:cNvSpPr>
          <p:nvPr>
            <p:ph type="title"/>
          </p:nvPr>
        </p:nvSpPr>
        <p:spPr>
          <a:xfrm>
            <a:off x="2104944" y="200689"/>
            <a:ext cx="7772404" cy="771101"/>
          </a:xfrm>
          <a:prstGeom prst="rect">
            <a:avLst/>
          </a:prstGeom>
        </p:spPr>
        <p:txBody>
          <a:bodyPr lIns="45717" tIns="45717" rIns="45717" bIns="45717" anchor="ctr">
            <a:normAutofit/>
          </a:bodyPr>
          <a:lstStyle/>
          <a:p>
            <a:r>
              <a:t>Policy impact in Kainuu</a:t>
            </a:r>
          </a:p>
        </p:txBody>
      </p:sp>
      <p:grpSp>
        <p:nvGrpSpPr>
          <p:cNvPr id="348" name="LEARNING FROM IMPLEMENTED THEMATIC ANALYSES…"/>
          <p:cNvGrpSpPr/>
          <p:nvPr/>
        </p:nvGrpSpPr>
        <p:grpSpPr>
          <a:xfrm>
            <a:off x="2416366" y="4331333"/>
            <a:ext cx="7474378" cy="965575"/>
            <a:chOff x="0" y="0"/>
            <a:chExt cx="7474376" cy="965574"/>
          </a:xfrm>
        </p:grpSpPr>
        <p:sp>
          <p:nvSpPr>
            <p:cNvPr id="346" name="Rectangle"/>
            <p:cNvSpPr/>
            <p:nvPr/>
          </p:nvSpPr>
          <p:spPr>
            <a:xfrm>
              <a:off x="-1" y="-1"/>
              <a:ext cx="7474378" cy="965576"/>
            </a:xfrm>
            <a:prstGeom prst="rect">
              <a:avLst/>
            </a:prstGeom>
            <a:solidFill>
              <a:srgbClr val="FFFFFF"/>
            </a:solidFill>
            <a:ln w="12700" cap="flat">
              <a:solidFill>
                <a:schemeClr val="accent1"/>
              </a:solidFill>
              <a:prstDash val="solid"/>
              <a:round/>
            </a:ln>
            <a:effectLst/>
          </p:spPr>
          <p:txBody>
            <a:bodyPr wrap="square" lIns="45718" tIns="45718" rIns="45718" bIns="45718" numCol="1" anchor="ctr">
              <a:noAutofit/>
            </a:bodyPr>
            <a:lstStyle/>
            <a:p>
              <a:pPr defTabSz="642904">
                <a:lnSpc>
                  <a:spcPct val="90000"/>
                </a:lnSpc>
                <a:defRPr>
                  <a:solidFill>
                    <a:srgbClr val="0433FF"/>
                  </a:solidFill>
                </a:defRPr>
              </a:pPr>
              <a:endParaRPr/>
            </a:p>
          </p:txBody>
        </p:sp>
        <p:sp>
          <p:nvSpPr>
            <p:cNvPr id="347" name="LEARNING FROM IMPLEMENTED THEMATIC ANALYSES…"/>
            <p:cNvSpPr txBox="1"/>
            <p:nvPr/>
          </p:nvSpPr>
          <p:spPr>
            <a:xfrm>
              <a:off x="-1" y="37653"/>
              <a:ext cx="7474378" cy="890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defTabSz="642904">
                <a:lnSpc>
                  <a:spcPct val="90000"/>
                </a:lnSpc>
                <a:defRPr b="1">
                  <a:solidFill>
                    <a:srgbClr val="0433FF"/>
                  </a:solidFill>
                </a:defRPr>
              </a:pPr>
              <a:r>
                <a:t>LEARNING FROM IMPLEMENTED THEMATIC ANALYSES</a:t>
              </a:r>
            </a:p>
            <a:p>
              <a:pPr defTabSz="642904">
                <a:lnSpc>
                  <a:spcPct val="90000"/>
                </a:lnSpc>
                <a:defRPr>
                  <a:solidFill>
                    <a:srgbClr val="0433FF"/>
                  </a:solidFill>
                </a:defRPr>
              </a:pPr>
              <a:r>
                <a:t>Thematic document 1 ——&gt; Considering evaluation indicators for the RIS3</a:t>
              </a:r>
            </a:p>
            <a:p>
              <a:pPr defTabSz="642904">
                <a:lnSpc>
                  <a:spcPct val="90000"/>
                </a:lnSpc>
                <a:defRPr>
                  <a:solidFill>
                    <a:srgbClr val="0433FF"/>
                  </a:solidFill>
                </a:defRPr>
              </a:pPr>
              <a:r>
                <a:t>Thematic document 2 ——&gt; Barriers traditional SMEs face in respect to I 4.0 and ways to address them</a:t>
              </a:r>
            </a:p>
          </p:txBody>
        </p:sp>
      </p:grpSp>
      <p:grpSp>
        <p:nvGrpSpPr>
          <p:cNvPr id="351" name="RIS3 impact (on going RIS3 revision &amp; preparation for the next period)"/>
          <p:cNvGrpSpPr/>
          <p:nvPr/>
        </p:nvGrpSpPr>
        <p:grpSpPr>
          <a:xfrm>
            <a:off x="2415271" y="1079500"/>
            <a:ext cx="7349571" cy="1014217"/>
            <a:chOff x="0" y="0"/>
            <a:chExt cx="7349569" cy="1014215"/>
          </a:xfrm>
        </p:grpSpPr>
        <p:sp>
          <p:nvSpPr>
            <p:cNvPr id="349" name="Rectangle"/>
            <p:cNvSpPr/>
            <p:nvPr/>
          </p:nvSpPr>
          <p:spPr>
            <a:xfrm>
              <a:off x="0" y="-1"/>
              <a:ext cx="7349570" cy="1014217"/>
            </a:xfrm>
            <a:prstGeom prst="rect">
              <a:avLst/>
            </a:prstGeom>
            <a:solidFill>
              <a:srgbClr val="DDDDDD"/>
            </a:solidFill>
            <a:ln w="12700" cap="flat">
              <a:solidFill>
                <a:srgbClr val="C0C0C0"/>
              </a:solidFill>
              <a:prstDash val="solid"/>
              <a:round/>
            </a:ln>
            <a:effectLst/>
          </p:spPr>
          <p:txBody>
            <a:bodyPr wrap="square" lIns="45718" tIns="45718" rIns="45718" bIns="45718" numCol="1" anchor="ctr">
              <a:noAutofit/>
            </a:bodyPr>
            <a:lstStyle/>
            <a:p>
              <a:pPr algn="ctr">
                <a:defRPr sz="1800" b="1"/>
              </a:pPr>
              <a:endParaRPr sz="1800"/>
            </a:p>
          </p:txBody>
        </p:sp>
        <p:sp>
          <p:nvSpPr>
            <p:cNvPr id="350" name="RIS3 impact (on going RIS3 revision &amp; preparation for the next period)"/>
            <p:cNvSpPr txBox="1"/>
            <p:nvPr/>
          </p:nvSpPr>
          <p:spPr>
            <a:xfrm>
              <a:off x="0" y="181988"/>
              <a:ext cx="7349570" cy="650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800" b="1"/>
              </a:lvl1pPr>
            </a:lstStyle>
            <a:p>
              <a:r>
                <a:t>RIS3 impact (on going RIS3 revision &amp; preparation for the next period)</a:t>
              </a:r>
            </a:p>
          </p:txBody>
        </p:sp>
      </p:grpSp>
      <p:grpSp>
        <p:nvGrpSpPr>
          <p:cNvPr id="354" name="EXPECTATIONS FROM THEMATIC UNITS 4 &amp; 5…"/>
          <p:cNvGrpSpPr/>
          <p:nvPr/>
        </p:nvGrpSpPr>
        <p:grpSpPr>
          <a:xfrm>
            <a:off x="2416366" y="5410969"/>
            <a:ext cx="7474378" cy="965575"/>
            <a:chOff x="0" y="0"/>
            <a:chExt cx="7474376" cy="965574"/>
          </a:xfrm>
        </p:grpSpPr>
        <p:sp>
          <p:nvSpPr>
            <p:cNvPr id="352" name="Rectangle"/>
            <p:cNvSpPr/>
            <p:nvPr/>
          </p:nvSpPr>
          <p:spPr>
            <a:xfrm>
              <a:off x="-1" y="-1"/>
              <a:ext cx="7474378" cy="965576"/>
            </a:xfrm>
            <a:prstGeom prst="rect">
              <a:avLst/>
            </a:prstGeom>
            <a:solidFill>
              <a:srgbClr val="FFFFFF"/>
            </a:solidFill>
            <a:ln w="12700" cap="flat">
              <a:solidFill>
                <a:schemeClr val="accent1"/>
              </a:solidFill>
              <a:prstDash val="solid"/>
              <a:round/>
            </a:ln>
            <a:effectLst/>
          </p:spPr>
          <p:txBody>
            <a:bodyPr wrap="square" lIns="45718" tIns="45718" rIns="45718" bIns="45718" numCol="1" anchor="ctr">
              <a:noAutofit/>
            </a:bodyPr>
            <a:lstStyle/>
            <a:p>
              <a:pPr defTabSz="642904">
                <a:lnSpc>
                  <a:spcPct val="90000"/>
                </a:lnSpc>
                <a:defRPr>
                  <a:solidFill>
                    <a:srgbClr val="00B5B7"/>
                  </a:solidFill>
                </a:defRPr>
              </a:pPr>
              <a:endParaRPr/>
            </a:p>
          </p:txBody>
        </p:sp>
        <p:sp>
          <p:nvSpPr>
            <p:cNvPr id="353" name="EXPECTATIONS FROM THEMATIC UNITS 4 &amp; 5…"/>
            <p:cNvSpPr txBox="1"/>
            <p:nvPr/>
          </p:nvSpPr>
          <p:spPr>
            <a:xfrm>
              <a:off x="-1" y="37653"/>
              <a:ext cx="7474378" cy="890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defTabSz="642904">
                <a:lnSpc>
                  <a:spcPct val="90000"/>
                </a:lnSpc>
                <a:defRPr b="1">
                  <a:solidFill>
                    <a:srgbClr val="00B5B7"/>
                  </a:solidFill>
                </a:defRPr>
              </a:pPr>
              <a:r>
                <a:t>EXPECTATIONS FROM THEMATIC UNITS 4 &amp; 5</a:t>
              </a:r>
            </a:p>
            <a:p>
              <a:pPr defTabSz="642904">
                <a:lnSpc>
                  <a:spcPct val="90000"/>
                </a:lnSpc>
                <a:defRPr>
                  <a:solidFill>
                    <a:srgbClr val="00B5B7"/>
                  </a:solidFill>
                </a:defRPr>
              </a:pPr>
              <a:r>
                <a:t>Thematic document 4 ——&gt; Considering themes for integrating I 4.0 into the RIS3</a:t>
              </a:r>
            </a:p>
            <a:p>
              <a:pPr defTabSz="642904">
                <a:lnSpc>
                  <a:spcPct val="90000"/>
                </a:lnSpc>
                <a:defRPr>
                  <a:solidFill>
                    <a:srgbClr val="00B5B7"/>
                  </a:solidFill>
                </a:defRPr>
              </a:pPr>
              <a:r>
                <a:t>Thematic document 5 ——&gt; Comparing I 4.0 maturity evaluation matrices to lead to business and skills projects in the forthcoming RIS3 revision.</a:t>
              </a:r>
            </a:p>
          </p:txBody>
        </p:sp>
      </p:grpSp>
      <p:sp>
        <p:nvSpPr>
          <p:cNvPr id="355" name="Arrow"/>
          <p:cNvSpPr/>
          <p:nvPr/>
        </p:nvSpPr>
        <p:spPr>
          <a:xfrm rot="16228337">
            <a:off x="5717989" y="1978768"/>
            <a:ext cx="547579" cy="547579"/>
          </a:xfrm>
          <a:prstGeom prst="rightArrow">
            <a:avLst>
              <a:gd name="adj1" fmla="val 32000"/>
              <a:gd name="adj2" fmla="val 64000"/>
            </a:avLst>
          </a:prstGeom>
          <a:solidFill>
            <a:srgbClr val="EEEEEE"/>
          </a:solidFill>
          <a:ln w="12700">
            <a:solidFill>
              <a:schemeClr val="accent1"/>
            </a:solidFill>
          </a:ln>
        </p:spPr>
        <p:txBody>
          <a:bodyPr lIns="45718" tIns="45718" rIns="45718" bIns="45718" anchor="ctr"/>
          <a:lstStyle/>
          <a:p>
            <a:endParaRPr/>
          </a:p>
        </p:txBody>
      </p:sp>
      <p:sp>
        <p:nvSpPr>
          <p:cNvPr id="356" name="Arrow"/>
          <p:cNvSpPr/>
          <p:nvPr/>
        </p:nvSpPr>
        <p:spPr>
          <a:xfrm rot="12565854">
            <a:off x="9926042" y="3403425"/>
            <a:ext cx="373066" cy="373066"/>
          </a:xfrm>
          <a:prstGeom prst="rightArrow">
            <a:avLst>
              <a:gd name="adj1" fmla="val 32000"/>
              <a:gd name="adj2" fmla="val 64000"/>
            </a:avLst>
          </a:prstGeom>
          <a:solidFill>
            <a:srgbClr val="EEEEEE"/>
          </a:solidFill>
          <a:ln w="12700">
            <a:solidFill>
              <a:schemeClr val="accent1"/>
            </a:solidFill>
          </a:ln>
        </p:spPr>
        <p:txBody>
          <a:bodyPr lIns="45718" tIns="45718" rIns="45718" bIns="45718" anchor="ctr"/>
          <a:lstStyle/>
          <a:p>
            <a:endParaRPr/>
          </a:p>
        </p:txBody>
      </p:sp>
      <p:sp>
        <p:nvSpPr>
          <p:cNvPr id="357" name="Connection Line"/>
          <p:cNvSpPr/>
          <p:nvPr/>
        </p:nvSpPr>
        <p:spPr>
          <a:xfrm>
            <a:off x="9916779" y="3697751"/>
            <a:ext cx="470016" cy="2028208"/>
          </a:xfrm>
          <a:custGeom>
            <a:avLst/>
            <a:gdLst/>
            <a:ahLst/>
            <a:cxnLst>
              <a:cxn ang="0">
                <a:pos x="wd2" y="hd2"/>
              </a:cxn>
              <a:cxn ang="5400000">
                <a:pos x="wd2" y="hd2"/>
              </a:cxn>
              <a:cxn ang="10800000">
                <a:pos x="wd2" y="hd2"/>
              </a:cxn>
              <a:cxn ang="16200000">
                <a:pos x="wd2" y="hd2"/>
              </a:cxn>
            </a:cxnLst>
            <a:rect l="0" t="0" r="r" b="b"/>
            <a:pathLst>
              <a:path w="16626" h="21600" extrusionOk="0">
                <a:moveTo>
                  <a:pt x="8942" y="0"/>
                </a:moveTo>
                <a:cubicBezTo>
                  <a:pt x="21600" y="7632"/>
                  <a:pt x="18619" y="14832"/>
                  <a:pt x="0" y="21600"/>
                </a:cubicBezTo>
              </a:path>
            </a:pathLst>
          </a:custGeom>
          <a:ln w="12700">
            <a:solidFill>
              <a:schemeClr val="accent1"/>
            </a:solidFill>
          </a:ln>
        </p:spPr>
        <p:txBody>
          <a:bodyPr lIns="45718" tIns="45718" rIns="45718" bIns="45718"/>
          <a:lstStyle/>
          <a:p>
            <a:endParaRPr/>
          </a:p>
        </p:txBody>
      </p:sp>
      <p:sp>
        <p:nvSpPr>
          <p:cNvPr id="358" name="Connection Line"/>
          <p:cNvSpPr/>
          <p:nvPr/>
        </p:nvSpPr>
        <p:spPr>
          <a:xfrm>
            <a:off x="9896503" y="4134057"/>
            <a:ext cx="246053" cy="1060539"/>
          </a:xfrm>
          <a:custGeom>
            <a:avLst/>
            <a:gdLst/>
            <a:ahLst/>
            <a:cxnLst>
              <a:cxn ang="0">
                <a:pos x="wd2" y="hd2"/>
              </a:cxn>
              <a:cxn ang="5400000">
                <a:pos x="wd2" y="hd2"/>
              </a:cxn>
              <a:cxn ang="10800000">
                <a:pos x="wd2" y="hd2"/>
              </a:cxn>
              <a:cxn ang="16200000">
                <a:pos x="wd2" y="hd2"/>
              </a:cxn>
            </a:cxnLst>
            <a:rect l="0" t="0" r="r" b="b"/>
            <a:pathLst>
              <a:path w="16403" h="21600" extrusionOk="0">
                <a:moveTo>
                  <a:pt x="6489" y="0"/>
                </a:moveTo>
                <a:cubicBezTo>
                  <a:pt x="21600" y="7684"/>
                  <a:pt x="19437" y="14884"/>
                  <a:pt x="0" y="21600"/>
                </a:cubicBezTo>
              </a:path>
            </a:pathLst>
          </a:custGeom>
          <a:ln w="12700">
            <a:solidFill>
              <a:schemeClr val="accent1"/>
            </a:solidFill>
          </a:ln>
        </p:spPr>
        <p:txBody>
          <a:bodyPr lIns="45718" tIns="45718" rIns="45718" bIns="45718"/>
          <a:lstStyle/>
          <a:p>
            <a:endParaRPr/>
          </a:p>
        </p:txBody>
      </p:sp>
      <p:grpSp>
        <p:nvGrpSpPr>
          <p:cNvPr id="361" name="FEASIBILITY STUDY to facilitate the action plan formulation…"/>
          <p:cNvGrpSpPr/>
          <p:nvPr/>
        </p:nvGrpSpPr>
        <p:grpSpPr>
          <a:xfrm>
            <a:off x="2416365" y="3199539"/>
            <a:ext cx="7474380" cy="965577"/>
            <a:chOff x="-1" y="-1"/>
            <a:chExt cx="7474378" cy="965576"/>
          </a:xfrm>
        </p:grpSpPr>
        <p:sp>
          <p:nvSpPr>
            <p:cNvPr id="359" name="Rectangle"/>
            <p:cNvSpPr/>
            <p:nvPr/>
          </p:nvSpPr>
          <p:spPr>
            <a:xfrm>
              <a:off x="-1" y="-1"/>
              <a:ext cx="7474378" cy="965576"/>
            </a:xfrm>
            <a:prstGeom prst="rect">
              <a:avLst/>
            </a:prstGeom>
            <a:solidFill>
              <a:srgbClr val="FFFFFF"/>
            </a:solidFill>
            <a:ln w="12700" cap="flat">
              <a:solidFill>
                <a:schemeClr val="accent1"/>
              </a:solidFill>
              <a:prstDash val="solid"/>
              <a:round/>
            </a:ln>
            <a:effectLst/>
          </p:spPr>
          <p:txBody>
            <a:bodyPr wrap="square" lIns="45718" tIns="45718" rIns="45718" bIns="45718" numCol="1" anchor="ctr">
              <a:noAutofit/>
            </a:bodyPr>
            <a:lstStyle/>
            <a:p>
              <a:pPr defTabSz="642904">
                <a:lnSpc>
                  <a:spcPct val="90000"/>
                </a:lnSpc>
              </a:pPr>
              <a:endParaRPr/>
            </a:p>
          </p:txBody>
        </p:sp>
        <p:sp>
          <p:nvSpPr>
            <p:cNvPr id="360" name="FEASIBILITY STUDY to facilitate the action plan formulation…"/>
            <p:cNvSpPr txBox="1"/>
            <p:nvPr/>
          </p:nvSpPr>
          <p:spPr>
            <a:xfrm>
              <a:off x="-1" y="242724"/>
              <a:ext cx="7474378" cy="4801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defTabSz="642904">
                <a:lnSpc>
                  <a:spcPct val="90000"/>
                </a:lnSpc>
                <a:defRPr b="1"/>
              </a:pPr>
              <a:r>
                <a:t>FEASIBILITY STUDY to facilitate the action plan formulation</a:t>
              </a:r>
            </a:p>
            <a:p>
              <a:pPr defTabSz="642904">
                <a:lnSpc>
                  <a:spcPct val="90000"/>
                </a:lnSpc>
              </a:pPr>
              <a:r>
                <a:t>Once all the thematic units inputs are known</a:t>
              </a:r>
            </a:p>
          </p:txBody>
        </p:sp>
      </p:grpSp>
      <p:grpSp>
        <p:nvGrpSpPr>
          <p:cNvPr id="370" name="Group"/>
          <p:cNvGrpSpPr/>
          <p:nvPr/>
        </p:nvGrpSpPr>
        <p:grpSpPr>
          <a:xfrm>
            <a:off x="2448914" y="2254561"/>
            <a:ext cx="7349575" cy="787652"/>
            <a:chOff x="-1" y="-1"/>
            <a:chExt cx="7349574" cy="787650"/>
          </a:xfrm>
        </p:grpSpPr>
        <p:grpSp>
          <p:nvGrpSpPr>
            <p:cNvPr id="368" name="Group"/>
            <p:cNvGrpSpPr/>
            <p:nvPr/>
          </p:nvGrpSpPr>
          <p:grpSpPr>
            <a:xfrm>
              <a:off x="-1" y="23641"/>
              <a:ext cx="7349574" cy="764008"/>
              <a:chOff x="0" y="-1"/>
              <a:chExt cx="7349571" cy="764007"/>
            </a:xfrm>
          </p:grpSpPr>
          <p:grpSp>
            <p:nvGrpSpPr>
              <p:cNvPr id="364" name="Introducing I4.0 to traditional industries…"/>
              <p:cNvGrpSpPr/>
              <p:nvPr/>
            </p:nvGrpSpPr>
            <p:grpSpPr>
              <a:xfrm>
                <a:off x="0" y="-2"/>
                <a:ext cx="3819725" cy="764008"/>
                <a:chOff x="0" y="0"/>
                <a:chExt cx="3819724" cy="764006"/>
              </a:xfrm>
            </p:grpSpPr>
            <p:sp>
              <p:nvSpPr>
                <p:cNvPr id="362" name="Rectangle"/>
                <p:cNvSpPr/>
                <p:nvPr/>
              </p:nvSpPr>
              <p:spPr>
                <a:xfrm>
                  <a:off x="0" y="0"/>
                  <a:ext cx="3819725" cy="764007"/>
                </a:xfrm>
                <a:prstGeom prst="rect">
                  <a:avLst/>
                </a:prstGeom>
                <a:noFill/>
                <a:ln w="12700" cap="flat">
                  <a:solidFill>
                    <a:srgbClr val="C0C0C0"/>
                  </a:solidFill>
                  <a:prstDash val="solid"/>
                  <a:round/>
                </a:ln>
                <a:effectLst/>
              </p:spPr>
              <p:txBody>
                <a:bodyPr wrap="square" lIns="45718" tIns="45718" rIns="45718" bIns="45718" numCol="1" anchor="ctr">
                  <a:noAutofit/>
                </a:bodyPr>
                <a:lstStyle/>
                <a:p>
                  <a:pPr algn="ctr">
                    <a:defRPr sz="1000"/>
                  </a:pPr>
                  <a:endParaRPr sz="1000"/>
                </a:p>
              </p:txBody>
            </p:sp>
            <p:sp>
              <p:nvSpPr>
                <p:cNvPr id="363" name="Introducion to and adoption  of I4.0 by traditional industries…"/>
                <p:cNvSpPr txBox="1"/>
                <p:nvPr/>
              </p:nvSpPr>
              <p:spPr>
                <a:xfrm>
                  <a:off x="0" y="107684"/>
                  <a:ext cx="3819725" cy="5486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000" b="1"/>
                  </a:pPr>
                  <a:r>
                    <a:rPr sz="1000"/>
                    <a:t>Introducion to and adoption  of I4.0 by traditional industries</a:t>
                  </a:r>
                </a:p>
                <a:p>
                  <a:pPr algn="ctr">
                    <a:defRPr sz="1000"/>
                  </a:pPr>
                  <a:r>
                    <a:rPr sz="1000"/>
                    <a:t>(Regional Council of Kainuu, Finland)</a:t>
                  </a:r>
                </a:p>
              </p:txBody>
            </p:sp>
          </p:grpSp>
          <p:grpSp>
            <p:nvGrpSpPr>
              <p:cNvPr id="367" name="Production of  I4.0 innovations…"/>
              <p:cNvGrpSpPr/>
              <p:nvPr/>
            </p:nvGrpSpPr>
            <p:grpSpPr>
              <a:xfrm>
                <a:off x="3106926" y="-1"/>
                <a:ext cx="4242647" cy="764008"/>
                <a:chOff x="0" y="0"/>
                <a:chExt cx="4242646" cy="764006"/>
              </a:xfrm>
            </p:grpSpPr>
            <p:sp>
              <p:nvSpPr>
                <p:cNvPr id="365" name="Rectangle"/>
                <p:cNvSpPr/>
                <p:nvPr/>
              </p:nvSpPr>
              <p:spPr>
                <a:xfrm>
                  <a:off x="-1" y="-1"/>
                  <a:ext cx="4242648" cy="764008"/>
                </a:xfrm>
                <a:prstGeom prst="rect">
                  <a:avLst/>
                </a:prstGeom>
                <a:noFill/>
                <a:ln w="12700" cap="flat">
                  <a:solidFill>
                    <a:srgbClr val="C0C0C0"/>
                  </a:solidFill>
                  <a:prstDash val="solid"/>
                  <a:round/>
                </a:ln>
                <a:effectLst/>
              </p:spPr>
              <p:txBody>
                <a:bodyPr wrap="square" lIns="45718" tIns="45718" rIns="45718" bIns="45718" numCol="1" anchor="ctr">
                  <a:noAutofit/>
                </a:bodyPr>
                <a:lstStyle/>
                <a:p>
                  <a:pPr algn="ctr">
                    <a:defRPr sz="1000"/>
                  </a:pPr>
                  <a:endParaRPr sz="1000"/>
                </a:p>
              </p:txBody>
            </p:sp>
            <p:sp>
              <p:nvSpPr>
                <p:cNvPr id="366" name="Production of  I4.0 innovations…"/>
                <p:cNvSpPr txBox="1"/>
                <p:nvPr/>
              </p:nvSpPr>
              <p:spPr>
                <a:xfrm>
                  <a:off x="-1" y="183883"/>
                  <a:ext cx="4242648" cy="396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000" b="1"/>
                  </a:pPr>
                  <a:r>
                    <a:rPr sz="1000"/>
                    <a:t>Production of  I4.0 innovations</a:t>
                  </a:r>
                </a:p>
                <a:p>
                  <a:pPr algn="ctr">
                    <a:defRPr sz="1000"/>
                  </a:pPr>
                  <a:r>
                    <a:rPr sz="1000"/>
                    <a:t>(Regional Council of Kainuu, Finland)</a:t>
                  </a:r>
                </a:p>
              </p:txBody>
            </p:sp>
          </p:grpSp>
        </p:grpSp>
        <p:sp>
          <p:nvSpPr>
            <p:cNvPr id="369" name="MODEL"/>
            <p:cNvSpPr txBox="1"/>
            <p:nvPr/>
          </p:nvSpPr>
          <p:spPr>
            <a:xfrm rot="16200000">
              <a:off x="-157654" y="243482"/>
              <a:ext cx="773193" cy="2862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642904">
                <a:lnSpc>
                  <a:spcPct val="90000"/>
                </a:lnSpc>
                <a:defRPr b="1"/>
              </a:lvl1pPr>
            </a:lstStyle>
            <a:p>
              <a:r>
                <a:t>MODEL</a:t>
              </a:r>
            </a:p>
          </p:txBody>
        </p:sp>
      </p:grpSp>
      <p:sp>
        <p:nvSpPr>
          <p:cNvPr id="371" name="Arrow"/>
          <p:cNvSpPr/>
          <p:nvPr/>
        </p:nvSpPr>
        <p:spPr>
          <a:xfrm rot="12565854">
            <a:off x="9697443" y="3842408"/>
            <a:ext cx="373067" cy="373066"/>
          </a:xfrm>
          <a:prstGeom prst="rightArrow">
            <a:avLst>
              <a:gd name="adj1" fmla="val 32000"/>
              <a:gd name="adj2" fmla="val 64000"/>
            </a:avLst>
          </a:prstGeom>
          <a:solidFill>
            <a:srgbClr val="EEEEEE"/>
          </a:solidFill>
          <a:ln w="12700">
            <a:solidFill>
              <a:schemeClr val="accent1"/>
            </a:solidFill>
          </a:ln>
        </p:spPr>
        <p:txBody>
          <a:bodyPr lIns="45718" tIns="45718" rIns="45718" bIns="45718" anchor="ctr"/>
          <a:lstStyle/>
          <a:p>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lide Number"/>
          <p:cNvSpPr txBox="1">
            <a:spLocks noGrp="1"/>
          </p:cNvSpPr>
          <p:nvPr>
            <p:ph type="sldNum" sz="quarter" idx="4294967295"/>
          </p:nvPr>
        </p:nvSpPr>
        <p:spPr>
          <a:xfrm>
            <a:off x="10230007" y="6595758"/>
            <a:ext cx="330517" cy="3072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99" tIns="45699" rIns="45699" bIns="45699" anchor="t">
            <a:spAutoFit/>
          </a:bodyPr>
          <a:lstStyle>
            <a:lvl1pPr>
              <a:defRPr sz="1400" b="1">
                <a:solidFill>
                  <a:srgbClr val="FFFFFF"/>
                </a:solidFill>
              </a:defRPr>
            </a:lvl1pPr>
          </a:lstStyle>
          <a:p>
            <a:fld id="{86CB4B4D-7CA3-9044-876B-883B54F8677D}" type="slidenum">
              <a:t>16</a:t>
            </a:fld>
            <a:endParaRPr/>
          </a:p>
        </p:txBody>
      </p:sp>
      <p:sp>
        <p:nvSpPr>
          <p:cNvPr id="374" name="CONCEPT presented and discussed during the 2nd RSG, 2.10.2019…"/>
          <p:cNvSpPr txBox="1"/>
          <p:nvPr/>
        </p:nvSpPr>
        <p:spPr>
          <a:xfrm>
            <a:off x="1795600" y="697235"/>
            <a:ext cx="8423000" cy="58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ormAutofit/>
          </a:bodyPr>
          <a:lstStyle/>
          <a:p>
            <a:pPr indent="178535" defTabSz="452627">
              <a:lnSpc>
                <a:spcPct val="110000"/>
              </a:lnSpc>
              <a:spcBef>
                <a:spcPts val="700"/>
              </a:spcBef>
              <a:defRPr sz="2376">
                <a:solidFill>
                  <a:srgbClr val="0433FF"/>
                </a:solidFill>
              </a:defRPr>
            </a:pPr>
            <a:r>
              <a:rPr sz="2376"/>
              <a:t>CONCEPT presented and discussed during the 2nd RSG, 2.10.2019</a:t>
            </a:r>
            <a:endParaRPr sz="1979"/>
          </a:p>
          <a:p>
            <a:pPr indent="178535" defTabSz="452627">
              <a:lnSpc>
                <a:spcPct val="110000"/>
              </a:lnSpc>
              <a:spcBef>
                <a:spcPts val="700"/>
              </a:spcBef>
              <a:defRPr sz="1584"/>
            </a:pPr>
            <a:r>
              <a:rPr sz="1584"/>
              <a:t>REGIONAL POLICY: RIS3 integration: I4.0 is one of the KETs, i.e. a precondition for the RIS3 implementation. I 40.0 integration means concrete project criteria and initiatives. Two lines of action: uptake of I 4.0 and production of I 4.0 innovations.</a:t>
            </a:r>
          </a:p>
          <a:p>
            <a:pPr marL="367131" indent="-188595" defTabSz="452627">
              <a:lnSpc>
                <a:spcPct val="110000"/>
              </a:lnSpc>
              <a:spcBef>
                <a:spcPts val="700"/>
              </a:spcBef>
              <a:buSzPct val="100000"/>
              <a:buChar char="•"/>
              <a:defRPr sz="1584"/>
            </a:pPr>
            <a:r>
              <a:rPr sz="1584"/>
              <a:t>1) UPTAKE OF I 4.0 BY TRADITIONAL SMEs</a:t>
            </a:r>
          </a:p>
          <a:p>
            <a:pPr marL="744321" lvl="1" indent="-188595" defTabSz="452627">
              <a:lnSpc>
                <a:spcPct val="110000"/>
              </a:lnSpc>
              <a:spcBef>
                <a:spcPts val="700"/>
              </a:spcBef>
              <a:buSzPct val="100000"/>
              <a:buChar char="•"/>
              <a:defRPr sz="1584"/>
            </a:pPr>
            <a:r>
              <a:rPr sz="1584"/>
              <a:t>1/1) “Business models for Industry 4.0 uptake”.  This implies comprehensive programmes, awareness raising, business models introduction, participation in policy platforms, Ref: Tables 1, 2, and 3.</a:t>
            </a:r>
          </a:p>
          <a:p>
            <a:pPr marL="744321" lvl="1" indent="-188595" defTabSz="452627">
              <a:lnSpc>
                <a:spcPct val="110000"/>
              </a:lnSpc>
              <a:spcBef>
                <a:spcPts val="700"/>
              </a:spcBef>
              <a:buSzPct val="100000"/>
              <a:buChar char="•"/>
              <a:defRPr sz="1584"/>
            </a:pPr>
            <a:r>
              <a:rPr sz="1584"/>
              <a:t>1/2) “Reinforcing and facilitating access to value chains”. Initiatives for getting traditional SMEs integrate into performing value chains and in the process support I 4.0 uptake.</a:t>
            </a:r>
          </a:p>
          <a:p>
            <a:pPr marL="367131" indent="-188595" defTabSz="452627">
              <a:lnSpc>
                <a:spcPct val="110000"/>
              </a:lnSpc>
              <a:spcBef>
                <a:spcPts val="700"/>
              </a:spcBef>
              <a:buSzPct val="100000"/>
              <a:buChar char="•"/>
              <a:defRPr sz="1584"/>
            </a:pPr>
            <a:r>
              <a:rPr sz="1584"/>
              <a:t>2) PRODUCTION OF I 4.0 INNOVATIONS</a:t>
            </a:r>
          </a:p>
          <a:p>
            <a:pPr marL="744321" lvl="1" indent="-188595" defTabSz="452627">
              <a:lnSpc>
                <a:spcPct val="110000"/>
              </a:lnSpc>
              <a:spcBef>
                <a:spcPts val="700"/>
              </a:spcBef>
              <a:buSzPct val="100000"/>
              <a:buChar char="•"/>
              <a:defRPr sz="1584"/>
            </a:pPr>
            <a:r>
              <a:rPr sz="1584"/>
              <a:t>2/1) “Strengthening the I 4.0 research &amp; skills base in Kainuu”</a:t>
            </a:r>
          </a:p>
          <a:p>
            <a:pPr marL="744321" lvl="1" indent="-188595" defTabSz="452627">
              <a:lnSpc>
                <a:spcPct val="110000"/>
              </a:lnSpc>
              <a:spcBef>
                <a:spcPts val="700"/>
              </a:spcBef>
              <a:buSzPct val="100000"/>
              <a:buChar char="•"/>
              <a:defRPr sz="1584"/>
            </a:pPr>
            <a:r>
              <a:rPr sz="1584"/>
              <a:t>2/2) “Pilot actions for linking Kainuu I4.0 research results to businesses (local, national and EU)”</a:t>
            </a:r>
          </a:p>
          <a:p>
            <a:pPr marL="744321" lvl="1" indent="-188595" defTabSz="452627">
              <a:lnSpc>
                <a:spcPct val="110000"/>
              </a:lnSpc>
              <a:spcBef>
                <a:spcPts val="700"/>
              </a:spcBef>
              <a:buSzPct val="100000"/>
              <a:buChar char="•"/>
              <a:defRPr sz="1584"/>
            </a:pPr>
            <a:r>
              <a:rPr sz="1584"/>
              <a:t>2/3) “Supporting spin offs for the commercialisation of Kainuu I4.0 research results”</a:t>
            </a:r>
          </a:p>
        </p:txBody>
      </p:sp>
      <p:sp>
        <p:nvSpPr>
          <p:cNvPr id="375" name="Policy impact in Kainuu, state of play"/>
          <p:cNvSpPr txBox="1">
            <a:spLocks noGrp="1"/>
          </p:cNvSpPr>
          <p:nvPr>
            <p:ph type="title"/>
          </p:nvPr>
        </p:nvSpPr>
        <p:spPr>
          <a:xfrm>
            <a:off x="1783158" y="31829"/>
            <a:ext cx="7772404" cy="771101"/>
          </a:xfrm>
          <a:prstGeom prst="rect">
            <a:avLst/>
          </a:prstGeom>
        </p:spPr>
        <p:txBody>
          <a:bodyPr lIns="45717" tIns="45717" rIns="45717" bIns="45717" anchor="ctr">
            <a:normAutofit/>
          </a:bodyPr>
          <a:lstStyle>
            <a:lvl1pPr algn="ctr" defTabSz="722376">
              <a:defRPr sz="3200"/>
            </a:lvl1pPr>
          </a:lstStyle>
          <a:p>
            <a:r>
              <a:t>Policy impact in Kainuu, state of play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lide Number"/>
          <p:cNvSpPr txBox="1">
            <a:spLocks noGrp="1"/>
          </p:cNvSpPr>
          <p:nvPr>
            <p:ph type="sldNum" sz="quarter" idx="4294967295"/>
          </p:nvPr>
        </p:nvSpPr>
        <p:spPr>
          <a:xfrm>
            <a:off x="9201053" y="6442772"/>
            <a:ext cx="472275" cy="43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5" tIns="35715" rIns="35715" bIns="35715" anchor="t">
            <a:normAutofit/>
          </a:bodyPr>
          <a:lstStyle>
            <a:lvl1pPr algn="ctr" defTabSz="410744">
              <a:lnSpc>
                <a:spcPct val="90000"/>
              </a:lnSpc>
              <a:defRPr sz="2400" b="1"/>
            </a:lvl1pPr>
          </a:lstStyle>
          <a:p>
            <a:fld id="{86CB4B4D-7CA3-9044-876B-883B54F8677D}" type="slidenum">
              <a:t>17</a:t>
            </a:fld>
            <a:endParaRPr/>
          </a:p>
        </p:txBody>
      </p:sp>
      <p:sp>
        <p:nvSpPr>
          <p:cNvPr id="378" name="Finland not strong in I4.0 uptake yet: strong uptake in the service industry, not so strong in manufacturing (reference NEEDED HERE)…"/>
          <p:cNvSpPr txBox="1">
            <a:spLocks noGrp="1"/>
          </p:cNvSpPr>
          <p:nvPr>
            <p:ph type="body" idx="1"/>
          </p:nvPr>
        </p:nvSpPr>
        <p:spPr>
          <a:xfrm>
            <a:off x="1936069" y="778884"/>
            <a:ext cx="8319862" cy="5597138"/>
          </a:xfrm>
          <a:prstGeom prst="rect">
            <a:avLst/>
          </a:prstGeom>
        </p:spPr>
        <p:txBody>
          <a:bodyPr lIns="91423" tIns="91423" rIns="91423" bIns="91423" anchor="t">
            <a:normAutofit/>
          </a:bodyPr>
          <a:lstStyle/>
          <a:p>
            <a:pPr marL="0" indent="180339" defTabSz="457200">
              <a:lnSpc>
                <a:spcPct val="150000"/>
              </a:lnSpc>
              <a:spcBef>
                <a:spcPts val="800"/>
              </a:spcBef>
              <a:buSzTx/>
              <a:buNone/>
              <a:defRPr sz="2000">
                <a:solidFill>
                  <a:srgbClr val="000000"/>
                </a:solidFill>
              </a:defRPr>
            </a:pPr>
            <a:r>
              <a:t>Results from the regional stakeholder group meeting on 2.10.2019</a:t>
            </a:r>
          </a:p>
          <a:p>
            <a:pPr marL="0" indent="180339" defTabSz="457200">
              <a:lnSpc>
                <a:spcPct val="150000"/>
              </a:lnSpc>
              <a:spcBef>
                <a:spcPts val="800"/>
              </a:spcBef>
              <a:buSzTx/>
              <a:buNone/>
              <a:defRPr sz="2000">
                <a:solidFill>
                  <a:srgbClr val="000000"/>
                </a:solidFill>
              </a:defRPr>
            </a:pPr>
            <a:r>
              <a:t>—-&gt; To map Kainuu traditional businesses in terms of I 4.0 absorption readiness </a:t>
            </a:r>
          </a:p>
          <a:p>
            <a:pPr marL="0" indent="180339" defTabSz="457200">
              <a:lnSpc>
                <a:spcPct val="150000"/>
              </a:lnSpc>
              <a:spcBef>
                <a:spcPts val="800"/>
              </a:spcBef>
              <a:buSzTx/>
              <a:buNone/>
              <a:defRPr sz="2000">
                <a:solidFill>
                  <a:srgbClr val="000000"/>
                </a:solidFill>
              </a:defRPr>
            </a:pPr>
            <a:endParaRPr/>
          </a:p>
          <a:p>
            <a:pPr marL="0" indent="180339" defTabSz="457200">
              <a:lnSpc>
                <a:spcPct val="150000"/>
              </a:lnSpc>
              <a:spcBef>
                <a:spcPts val="800"/>
              </a:spcBef>
              <a:buSzTx/>
              <a:buNone/>
              <a:defRPr sz="2000">
                <a:solidFill>
                  <a:srgbClr val="000000"/>
                </a:solidFill>
              </a:defRPr>
            </a:pPr>
            <a:r>
              <a:t>—-&gt; Conclusion: one part of the Kainuu feasibility study to be dedicated to this mapping.</a:t>
            </a:r>
          </a:p>
        </p:txBody>
      </p:sp>
      <p:sp>
        <p:nvSpPr>
          <p:cNvPr id="379" name="Industry 4.0 as a Kainuu priority"/>
          <p:cNvSpPr txBox="1">
            <a:spLocks noGrp="1"/>
          </p:cNvSpPr>
          <p:nvPr>
            <p:ph type="title"/>
          </p:nvPr>
        </p:nvSpPr>
        <p:spPr>
          <a:xfrm>
            <a:off x="1999058" y="82627"/>
            <a:ext cx="7772404" cy="771102"/>
          </a:xfrm>
          <a:prstGeom prst="rect">
            <a:avLst/>
          </a:prstGeom>
        </p:spPr>
        <p:txBody>
          <a:bodyPr lIns="45717" tIns="45717" rIns="45717" bIns="45717" anchor="ctr">
            <a:normAutofit/>
          </a:bodyPr>
          <a:lstStyle>
            <a:lvl1pPr defTabSz="398421">
              <a:defRPr sz="2200"/>
            </a:lvl1pPr>
          </a:lstStyle>
          <a:p>
            <a:r>
              <a:t>Policy impact in Kainuu, state of play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132"/>
          <p:cNvSpPr txBox="1">
            <a:spLocks noGrp="1"/>
          </p:cNvSpPr>
          <p:nvPr>
            <p:ph type="ctrTitle"/>
          </p:nvPr>
        </p:nvSpPr>
        <p:spPr>
          <a:prstGeom prst="rect">
            <a:avLst/>
          </a:prstGeom>
        </p:spPr>
        <p:txBody>
          <a:bodyPr lIns="45699" tIns="45699" rIns="45699" bIns="45699" anchor="t">
            <a:normAutofit/>
          </a:bodyPr>
          <a:lstStyle/>
          <a:p>
            <a:r>
              <a:t>Thank you! </a:t>
            </a:r>
          </a:p>
        </p:txBody>
      </p:sp>
      <p:sp>
        <p:nvSpPr>
          <p:cNvPr id="382" name="CustomShape 2"/>
          <p:cNvSpPr txBox="1"/>
          <p:nvPr/>
        </p:nvSpPr>
        <p:spPr>
          <a:xfrm>
            <a:off x="2036639" y="6165360"/>
            <a:ext cx="4012562" cy="337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lvl1pPr>
              <a:defRPr sz="1600" b="1" spc="-1">
                <a:solidFill>
                  <a:srgbClr val="595959"/>
                </a:solidFill>
                <a:uFill>
                  <a:solidFill>
                    <a:srgbClr val="FFFFFF"/>
                  </a:solidFill>
                </a:uFill>
              </a:defRPr>
            </a:lvl1pPr>
          </a:lstStyle>
          <a:p>
            <a:r>
              <a:t>Questions welcome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281" name="Shape 138"/>
          <p:cNvSpPr txBox="1">
            <a:spLocks noGrp="1"/>
          </p:cNvSpPr>
          <p:nvPr>
            <p:ph type="title"/>
          </p:nvPr>
        </p:nvSpPr>
        <p:spPr>
          <a:xfrm>
            <a:off x="1981200" y="432000"/>
            <a:ext cx="8229600" cy="1052785"/>
          </a:xfrm>
          <a:prstGeom prst="rect">
            <a:avLst/>
          </a:prstGeom>
        </p:spPr>
        <p:txBody>
          <a:bodyPr lIns="45699" tIns="45699" rIns="45699" bIns="45699" anchor="ctr">
            <a:normAutofit/>
          </a:bodyPr>
          <a:lstStyle>
            <a:lvl1pPr defTabSz="886968">
              <a:defRPr sz="3880"/>
            </a:lvl1pPr>
          </a:lstStyle>
          <a:p>
            <a:r>
              <a:t>Regional I.4.0 Public Policy Initiatives</a:t>
            </a:r>
          </a:p>
        </p:txBody>
      </p:sp>
      <p:sp>
        <p:nvSpPr>
          <p:cNvPr id="282" name="Shape 139"/>
          <p:cNvSpPr txBox="1">
            <a:spLocks noGrp="1"/>
          </p:cNvSpPr>
          <p:nvPr>
            <p:ph type="body" idx="1"/>
          </p:nvPr>
        </p:nvSpPr>
        <p:spPr>
          <a:xfrm>
            <a:off x="1981201" y="1772816"/>
            <a:ext cx="8207375" cy="4778372"/>
          </a:xfrm>
          <a:prstGeom prst="rect">
            <a:avLst/>
          </a:prstGeom>
        </p:spPr>
        <p:txBody>
          <a:bodyPr lIns="45699" tIns="45699" rIns="45699" bIns="45699">
            <a:normAutofit/>
          </a:bodyPr>
          <a:lstStyle/>
          <a:p>
            <a:pPr marL="190500" lvl="2" indent="876300">
              <a:defRPr b="0">
                <a:solidFill>
                  <a:srgbClr val="000000"/>
                </a:solidFill>
              </a:defRPr>
            </a:pPr>
            <a:r>
              <a:t>General overview of I.4.0 regional public policy initiatives concerning R&amp;D&amp;I, trainning, qualification, regulations, startups, </a:t>
            </a:r>
          </a:p>
          <a:p>
            <a:pPr marL="190500" lvl="2" indent="876300">
              <a:defRPr b="0">
                <a:solidFill>
                  <a:srgbClr val="000000"/>
                </a:solidFill>
              </a:defRPr>
            </a:pPr>
            <a:endParaRPr/>
          </a:p>
          <a:p>
            <a:pPr marL="190500" lvl="2" indent="876300">
              <a:defRPr b="0">
                <a:solidFill>
                  <a:srgbClr val="000000"/>
                </a:solidFill>
              </a:defRPr>
            </a:pPr>
            <a:r>
              <a:t>Links for site(s) initiatives</a:t>
            </a:r>
          </a:p>
          <a:p>
            <a:pPr marL="190500" lvl="2" indent="876300">
              <a:defRPr b="0">
                <a:solidFill>
                  <a:srgbClr val="000000"/>
                </a:solidFill>
              </a:defRPr>
            </a:pPr>
            <a:endParaRPr/>
          </a:p>
          <a:p>
            <a:pPr marL="190500" lvl="2" indent="876300">
              <a:defRPr b="0">
                <a:solidFill>
                  <a:srgbClr val="000000"/>
                </a:solidFill>
              </a:defRPr>
            </a:pPr>
            <a:r>
              <a:t>Summary</a:t>
            </a:r>
          </a:p>
          <a:p>
            <a:pPr marL="190500" lvl="2" indent="876300">
              <a:defRPr b="0">
                <a:solidFill>
                  <a:srgbClr val="000000"/>
                </a:solidFill>
              </a:defRPr>
            </a:pPr>
            <a:r>
              <a:t>…</a:t>
            </a:r>
          </a:p>
          <a:p>
            <a:pPr marL="190500" lvl="2" indent="876300">
              <a:defRPr b="0">
                <a:solidFill>
                  <a:srgbClr val="000000"/>
                </a:solidFill>
              </a:defRPr>
            </a:pPr>
            <a:r>
              <a:t>2 or 3 pages</a:t>
            </a:r>
          </a:p>
        </p:txBody>
      </p:sp>
      <p:pic>
        <p:nvPicPr>
          <p:cNvPr id="284" name="Picture 13" descr="Picture 13"/>
          <p:cNvPicPr>
            <a:picLocks noChangeAspect="1"/>
          </p:cNvPicPr>
          <p:nvPr/>
        </p:nvPicPr>
        <p:blipFill>
          <a:blip r:embed="rId2">
            <a:extLst/>
          </a:blip>
          <a:stretch>
            <a:fillRect/>
          </a:stretch>
        </p:blipFill>
        <p:spPr>
          <a:xfrm>
            <a:off x="1693015" y="6000750"/>
            <a:ext cx="2082801" cy="7239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287" name="Picture 2" descr="Picture 2"/>
          <p:cNvPicPr>
            <a:picLocks noChangeAspect="1"/>
          </p:cNvPicPr>
          <p:nvPr/>
        </p:nvPicPr>
        <p:blipFill>
          <a:blip r:embed="rId2">
            <a:extLst/>
          </a:blip>
          <a:srcRect b="17248"/>
          <a:stretch>
            <a:fillRect/>
          </a:stretch>
        </p:blipFill>
        <p:spPr>
          <a:xfrm>
            <a:off x="8832305" y="148388"/>
            <a:ext cx="1656185" cy="730402"/>
          </a:xfrm>
          <a:prstGeom prst="rect">
            <a:avLst/>
          </a:prstGeom>
          <a:ln w="12700">
            <a:miter lim="400000"/>
          </a:ln>
        </p:spPr>
      </p:pic>
      <p:sp>
        <p:nvSpPr>
          <p:cNvPr id="288" name="Shape 139"/>
          <p:cNvSpPr txBox="1">
            <a:spLocks noGrp="1"/>
          </p:cNvSpPr>
          <p:nvPr>
            <p:ph type="body" idx="1"/>
          </p:nvPr>
        </p:nvSpPr>
        <p:spPr>
          <a:xfrm>
            <a:off x="1936072" y="988436"/>
            <a:ext cx="8319856" cy="5571851"/>
          </a:xfrm>
          <a:prstGeom prst="rect">
            <a:avLst/>
          </a:prstGeom>
        </p:spPr>
        <p:txBody>
          <a:bodyPr lIns="35715" tIns="35715" rIns="35715" bIns="35715">
            <a:normAutofit/>
          </a:bodyPr>
          <a:lstStyle/>
          <a:p>
            <a:pPr marL="136905" indent="-136905" algn="just" defTabSz="448055">
              <a:lnSpc>
                <a:spcPct val="110000"/>
              </a:lnSpc>
              <a:spcBef>
                <a:spcPts val="900"/>
              </a:spcBef>
              <a:buSzPct val="100000"/>
              <a:buChar char="•"/>
              <a:defRPr sz="1960">
                <a:solidFill>
                  <a:srgbClr val="00060D"/>
                </a:solidFill>
              </a:defRPr>
            </a:pPr>
            <a:r>
              <a:t>In Finland, there is no distinct Industry 4.0 policy. </a:t>
            </a:r>
          </a:p>
          <a:p>
            <a:pPr marL="510286" lvl="1" indent="-136906" algn="just" defTabSz="448055">
              <a:lnSpc>
                <a:spcPct val="110000"/>
              </a:lnSpc>
              <a:spcBef>
                <a:spcPts val="900"/>
              </a:spcBef>
              <a:buSzPct val="100000"/>
              <a:buChar char="•"/>
              <a:defRPr sz="1764" b="0">
                <a:solidFill>
                  <a:srgbClr val="00060D"/>
                </a:solidFill>
              </a:defRPr>
            </a:pPr>
            <a:r>
              <a:t>Industry 4.0 is part of Finland’s overall Industrial, Innovation and Digitisation policies. Digitisation, especially through Artificial Intelligence (AI) initiatives is a policy in its own right involving the uptake &amp; production of AI solutions.</a:t>
            </a:r>
          </a:p>
          <a:p>
            <a:pPr marL="510286" lvl="1" indent="-136906" algn="just" defTabSz="448055">
              <a:lnSpc>
                <a:spcPct val="110000"/>
              </a:lnSpc>
              <a:spcBef>
                <a:spcPts val="900"/>
              </a:spcBef>
              <a:buSzPct val="100000"/>
              <a:buChar char="•"/>
              <a:defRPr sz="1764" b="0">
                <a:solidFill>
                  <a:srgbClr val="00060D"/>
                </a:solidFill>
              </a:defRPr>
            </a:pPr>
            <a:r>
              <a:t>Digitisation policy: Digitisation has been a priority in Finland since the 1990s, and today’s performance is especially encouraging. In December 2017 Finland launched a national artificial intelligence (AI) strategy aiming at turning Finland into a leading country in the application of artificial intelligence. </a:t>
            </a:r>
          </a:p>
          <a:p>
            <a:pPr marL="510286" lvl="1" indent="-136906" algn="just" defTabSz="448055">
              <a:lnSpc>
                <a:spcPct val="110000"/>
              </a:lnSpc>
              <a:spcBef>
                <a:spcPts val="900"/>
              </a:spcBef>
              <a:buSzPct val="100000"/>
              <a:buChar char="•"/>
              <a:defRPr sz="1764" b="0">
                <a:solidFill>
                  <a:srgbClr val="00060D"/>
                </a:solidFill>
              </a:defRPr>
            </a:pPr>
            <a:r>
              <a:t>Finland’s 2014-2020 Structural Funds provide an enabling framework for applying Industry 4.0 solutions. Investment priorities 2 (Investment priority 2. Supporting SMEs so that they can grow in the local, national and international markets and take part in innovative processes; page 43) and 3d  (3d - Supporting SMEs so that they can be part of the growth in the local, national and international markets and innovative processes; page 46) provide excellent opportunities for the uptake of Industry 4.0</a:t>
            </a:r>
          </a:p>
          <a:p>
            <a:pPr marL="0" algn="just" defTabSz="448055">
              <a:lnSpc>
                <a:spcPct val="150000"/>
              </a:lnSpc>
              <a:spcBef>
                <a:spcPts val="900"/>
              </a:spcBef>
              <a:defRPr sz="882">
                <a:solidFill>
                  <a:srgbClr val="011993"/>
                </a:solidFill>
              </a:defRPr>
            </a:pPr>
            <a:r>
              <a:t>                                                                  SOURCE: Policy instrument assessment report for Kainuu region, Finland , January 2019</a:t>
            </a:r>
          </a:p>
        </p:txBody>
      </p:sp>
      <p:sp>
        <p:nvSpPr>
          <p:cNvPr id="289" name="Shape 138"/>
          <p:cNvSpPr txBox="1">
            <a:spLocks noGrp="1"/>
          </p:cNvSpPr>
          <p:nvPr>
            <p:ph type="title"/>
          </p:nvPr>
        </p:nvSpPr>
        <p:spPr>
          <a:xfrm>
            <a:off x="1689100" y="168203"/>
            <a:ext cx="8229600" cy="1052785"/>
          </a:xfrm>
          <a:prstGeom prst="rect">
            <a:avLst/>
          </a:prstGeom>
        </p:spPr>
        <p:txBody>
          <a:bodyPr lIns="45699" tIns="45699" rIns="45699" bIns="45699" anchor="ctr">
            <a:normAutofit/>
          </a:bodyPr>
          <a:lstStyle>
            <a:lvl1pPr defTabSz="896111">
              <a:defRPr sz="3920"/>
            </a:lvl1pPr>
          </a:lstStyle>
          <a:p>
            <a:r>
              <a:t>National I.4.0 Public Policy Initiatives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293" name="Shape 139"/>
          <p:cNvSpPr txBox="1">
            <a:spLocks noGrp="1"/>
          </p:cNvSpPr>
          <p:nvPr>
            <p:ph type="body" idx="1"/>
          </p:nvPr>
        </p:nvSpPr>
        <p:spPr>
          <a:xfrm>
            <a:off x="1936072" y="1223335"/>
            <a:ext cx="8319856" cy="5234862"/>
          </a:xfrm>
          <a:prstGeom prst="rect">
            <a:avLst/>
          </a:prstGeom>
        </p:spPr>
        <p:txBody>
          <a:bodyPr lIns="35715" tIns="35715" rIns="35715" bIns="35715" anchor="ctr">
            <a:normAutofit/>
          </a:bodyPr>
          <a:lstStyle/>
          <a:p>
            <a:pPr marL="111760" indent="-111760" algn="just" defTabSz="365760">
              <a:lnSpc>
                <a:spcPct val="110000"/>
              </a:lnSpc>
              <a:spcBef>
                <a:spcPts val="800"/>
              </a:spcBef>
              <a:buSzPct val="100000"/>
              <a:buChar char="•"/>
              <a:defRPr sz="1920">
                <a:solidFill>
                  <a:srgbClr val="00060D"/>
                </a:solidFill>
              </a:defRPr>
            </a:pPr>
            <a:r>
              <a:t>The Kainuu regional development programme</a:t>
            </a:r>
          </a:p>
          <a:p>
            <a:pPr marL="416559" lvl="1" indent="-111760" algn="just" defTabSz="365760">
              <a:lnSpc>
                <a:spcPct val="110000"/>
              </a:lnSpc>
              <a:spcBef>
                <a:spcPts val="800"/>
              </a:spcBef>
              <a:buSzPct val="100000"/>
              <a:buChar char="•"/>
              <a:defRPr sz="1440" b="0">
                <a:solidFill>
                  <a:srgbClr val="00060D"/>
                </a:solidFill>
              </a:defRPr>
            </a:pPr>
            <a:r>
              <a:t>In the Regional Development Programme of Kainuu, Industry 4.0 is described under the Smart Specialisation approach.  Industry 4.0 solutions are described as cross-cutting themes through all chosen spearheads of the RIS3 strategy. Digitisation priorities are discussed in appendix 2 (values and cross-cutting views of development work), page 52. In the Regional Action Plan of the Structural Funds and Rural &amp; Agriculture Funding industry 4.0 is emphasised in chapter 1.3. </a:t>
            </a:r>
          </a:p>
          <a:p>
            <a:pPr marL="416559" lvl="1" indent="-111760" algn="just" defTabSz="365760">
              <a:lnSpc>
                <a:spcPct val="110000"/>
              </a:lnSpc>
              <a:spcBef>
                <a:spcPts val="800"/>
              </a:spcBef>
              <a:buSzPct val="100000"/>
              <a:buChar char="•"/>
              <a:defRPr sz="1440" b="0">
                <a:solidFill>
                  <a:srgbClr val="00060D"/>
                </a:solidFill>
              </a:defRPr>
            </a:pPr>
            <a:r>
              <a:t>The prioritised industries of smart specialisation are 1) measurement technology, gaming &amp; simulators, and innovations in metal industry 2) process and environmental monitoring of bio-based economy, mining and innovations of forest, food and blue bio-based economy industries, 3) activity tourism on social and welfare sector and innovations in health and sports sector.</a:t>
            </a:r>
          </a:p>
          <a:p>
            <a:pPr marL="416559" lvl="1" indent="-111760" algn="just" defTabSz="365760">
              <a:lnSpc>
                <a:spcPct val="110000"/>
              </a:lnSpc>
              <a:spcBef>
                <a:spcPts val="800"/>
              </a:spcBef>
              <a:buSzPct val="100000"/>
              <a:buChar char="•"/>
              <a:defRPr sz="1440" b="0">
                <a:solidFill>
                  <a:srgbClr val="00060D"/>
                </a:solidFill>
              </a:defRPr>
            </a:pPr>
            <a:endParaRPr/>
          </a:p>
          <a:p>
            <a:pPr marL="111760" indent="-111760" algn="just" defTabSz="365760">
              <a:lnSpc>
                <a:spcPct val="110000"/>
              </a:lnSpc>
              <a:spcBef>
                <a:spcPts val="800"/>
              </a:spcBef>
              <a:buSzPct val="100000"/>
              <a:buChar char="•"/>
              <a:defRPr sz="1920">
                <a:solidFill>
                  <a:srgbClr val="00060D"/>
                </a:solidFill>
              </a:defRPr>
            </a:pPr>
            <a:r>
              <a:t>The Kainuu RIS3</a:t>
            </a:r>
          </a:p>
          <a:p>
            <a:pPr marL="416559" lvl="1" indent="-111760" algn="just" defTabSz="365760">
              <a:lnSpc>
                <a:spcPct val="110000"/>
              </a:lnSpc>
              <a:spcBef>
                <a:spcPts val="800"/>
              </a:spcBef>
              <a:buSzPct val="100000"/>
              <a:buChar char="•"/>
              <a:defRPr sz="1440" b="0">
                <a:solidFill>
                  <a:srgbClr val="00060D"/>
                </a:solidFill>
              </a:defRPr>
            </a:pPr>
            <a:r>
              <a:t>The approach of Kainuu Smart Specialisation strategy differs from the traditional development activities of regional spearheads of economic activities by its choice to emphasise high level of know-how, as well as research and innovations and the supporting educational activities. The spearhead fields in general are developed as an entity covering everything from the basic know-how needed to excellence and the infrastructure related to activities.</a:t>
            </a:r>
          </a:p>
          <a:p>
            <a:pPr marL="0" algn="just" defTabSz="365760">
              <a:lnSpc>
                <a:spcPct val="150000"/>
              </a:lnSpc>
              <a:spcBef>
                <a:spcPts val="800"/>
              </a:spcBef>
              <a:defRPr sz="720">
                <a:solidFill>
                  <a:schemeClr val="accent3">
                    <a:lumOff val="-6823"/>
                  </a:schemeClr>
                </a:solidFill>
              </a:defRPr>
            </a:pPr>
            <a:r>
              <a:t>   SOURCE: Policy instrument assessment report for Kainuu region, Finland , January 2019</a:t>
            </a:r>
          </a:p>
        </p:txBody>
      </p:sp>
      <p:sp>
        <p:nvSpPr>
          <p:cNvPr id="294" name="Shape 138"/>
          <p:cNvSpPr txBox="1">
            <a:spLocks noGrp="1"/>
          </p:cNvSpPr>
          <p:nvPr>
            <p:ph type="title"/>
          </p:nvPr>
        </p:nvSpPr>
        <p:spPr>
          <a:xfrm>
            <a:off x="1981200" y="206303"/>
            <a:ext cx="8229600" cy="1052785"/>
          </a:xfrm>
          <a:prstGeom prst="rect">
            <a:avLst/>
          </a:prstGeom>
        </p:spPr>
        <p:txBody>
          <a:bodyPr lIns="45699" tIns="45699" rIns="45699" bIns="45699" anchor="ctr">
            <a:normAutofit/>
          </a:bodyPr>
          <a:lstStyle>
            <a:lvl1pPr defTabSz="886968">
              <a:defRPr sz="3880"/>
            </a:lvl1pPr>
          </a:lstStyle>
          <a:p>
            <a:r>
              <a:t>Regional I.4.0 Public Policy Initiatives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298" name="Shape 139"/>
          <p:cNvSpPr txBox="1">
            <a:spLocks noGrp="1"/>
          </p:cNvSpPr>
          <p:nvPr>
            <p:ph type="body" idx="1"/>
          </p:nvPr>
        </p:nvSpPr>
        <p:spPr>
          <a:xfrm>
            <a:off x="1936072" y="1223335"/>
            <a:ext cx="8319856" cy="5234862"/>
          </a:xfrm>
          <a:prstGeom prst="rect">
            <a:avLst/>
          </a:prstGeom>
        </p:spPr>
        <p:txBody>
          <a:bodyPr lIns="35715" tIns="35715" rIns="35715" bIns="35715" anchor="ctr">
            <a:normAutofit/>
          </a:bodyPr>
          <a:lstStyle/>
          <a:p>
            <a:pPr marL="100584" indent="-100584" algn="just" defTabSz="329184">
              <a:lnSpc>
                <a:spcPct val="110000"/>
              </a:lnSpc>
              <a:spcBef>
                <a:spcPts val="700"/>
              </a:spcBef>
              <a:buSzPct val="100000"/>
              <a:buChar char="•"/>
              <a:defRPr sz="1728">
                <a:solidFill>
                  <a:srgbClr val="00060D"/>
                </a:solidFill>
              </a:defRPr>
            </a:pPr>
            <a:r>
              <a:t>Project criteria for promoting Industry 4.0</a:t>
            </a:r>
          </a:p>
          <a:p>
            <a:pPr marL="0" lvl="1" indent="164592" algn="just" defTabSz="329184">
              <a:lnSpc>
                <a:spcPct val="110000"/>
              </a:lnSpc>
              <a:spcBef>
                <a:spcPts val="700"/>
              </a:spcBef>
              <a:buSzTx/>
              <a:buNone/>
              <a:defRPr sz="1728" b="0">
                <a:solidFill>
                  <a:srgbClr val="00060D"/>
                </a:solidFill>
              </a:defRPr>
            </a:pPr>
            <a:r>
              <a:t>Selection process of projects to be funded goes through many stages. After the compulsory prerequisites, project proposals have to prove their relevance to the programme or call.</a:t>
            </a:r>
          </a:p>
          <a:p>
            <a:pPr marL="0" lvl="1" indent="164592" algn="just" defTabSz="329184">
              <a:lnSpc>
                <a:spcPct val="110000"/>
              </a:lnSpc>
              <a:spcBef>
                <a:spcPts val="200"/>
              </a:spcBef>
              <a:buSzTx/>
              <a:buNone/>
              <a:defRPr sz="1728" b="0">
                <a:solidFill>
                  <a:srgbClr val="00060D"/>
                </a:solidFill>
              </a:defRPr>
            </a:pPr>
            <a:r>
              <a:t>Industry 4.0 – related proposals have to fulfill at least some of the following criteria.</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RDI activities in order to show the technological change project is targeting</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RDI cooperation between different RD units or working together with private sector and educational institutions  triple helix / quadruple helix </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Smart specialization connections to the programme</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Knowledge intensive activities</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Promoting low carbon economy</a:t>
            </a:r>
          </a:p>
          <a:p>
            <a:pPr marL="164592" lvl="2" indent="129844" algn="just" defTabSz="329184">
              <a:lnSpc>
                <a:spcPct val="110000"/>
              </a:lnSpc>
              <a:spcBef>
                <a:spcPts val="200"/>
              </a:spcBef>
              <a:buClr>
                <a:srgbClr val="FFDC8B"/>
              </a:buClr>
              <a:buSzPct val="100000"/>
              <a:buFont typeface="Symbol"/>
              <a:buChar char="·"/>
              <a:defRPr sz="1728" b="0">
                <a:solidFill>
                  <a:srgbClr val="012035"/>
                </a:solidFill>
              </a:defRPr>
            </a:pPr>
            <a:r>
              <a:t>Using digitization as a game changer</a:t>
            </a:r>
          </a:p>
          <a:p>
            <a:pPr marL="0" algn="just" defTabSz="329184">
              <a:lnSpc>
                <a:spcPct val="110000"/>
              </a:lnSpc>
              <a:spcBef>
                <a:spcPts val="700"/>
              </a:spcBef>
              <a:defRPr sz="1728" b="0">
                <a:solidFill>
                  <a:srgbClr val="00060D"/>
                </a:solidFill>
              </a:defRPr>
            </a:pPr>
            <a:r>
              <a:t>Projects are supposed to bring added value to whole region through the implementation of the proposals. </a:t>
            </a:r>
          </a:p>
          <a:p>
            <a:pPr marL="0" algn="just" defTabSz="329184">
              <a:lnSpc>
                <a:spcPct val="150000"/>
              </a:lnSpc>
              <a:spcBef>
                <a:spcPts val="700"/>
              </a:spcBef>
              <a:defRPr sz="648">
                <a:solidFill>
                  <a:schemeClr val="accent3">
                    <a:lumOff val="-6823"/>
                  </a:schemeClr>
                </a:solidFill>
              </a:defRPr>
            </a:pPr>
            <a:r>
              <a:t>  SOURCE: Policy instrument assessment report for Kainuu region, Finland , January 2019</a:t>
            </a:r>
          </a:p>
        </p:txBody>
      </p:sp>
      <p:sp>
        <p:nvSpPr>
          <p:cNvPr id="299" name="Shape 138"/>
          <p:cNvSpPr txBox="1">
            <a:spLocks noGrp="1"/>
          </p:cNvSpPr>
          <p:nvPr>
            <p:ph type="title"/>
          </p:nvPr>
        </p:nvSpPr>
        <p:spPr>
          <a:xfrm>
            <a:off x="1981200" y="206303"/>
            <a:ext cx="8229600" cy="1052785"/>
          </a:xfrm>
          <a:prstGeom prst="rect">
            <a:avLst/>
          </a:prstGeom>
        </p:spPr>
        <p:txBody>
          <a:bodyPr lIns="45699" tIns="45699" rIns="45699" bIns="45699" anchor="ctr">
            <a:normAutofit/>
          </a:bodyPr>
          <a:lstStyle>
            <a:lvl1pPr defTabSz="886968">
              <a:defRPr sz="3880"/>
            </a:lvl1pPr>
          </a:lstStyle>
          <a:p>
            <a:r>
              <a:t>Regional I.4.0 Public Policy Initiatives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303" name="Shape 139"/>
          <p:cNvSpPr txBox="1">
            <a:spLocks noGrp="1"/>
          </p:cNvSpPr>
          <p:nvPr>
            <p:ph type="body" idx="1"/>
          </p:nvPr>
        </p:nvSpPr>
        <p:spPr>
          <a:xfrm>
            <a:off x="1936072" y="720496"/>
            <a:ext cx="8319856" cy="5679295"/>
          </a:xfrm>
          <a:prstGeom prst="rect">
            <a:avLst/>
          </a:prstGeom>
        </p:spPr>
        <p:txBody>
          <a:bodyPr lIns="35715" tIns="35715" rIns="35715" bIns="35715" anchor="ctr">
            <a:normAutofit/>
          </a:bodyPr>
          <a:lstStyle/>
          <a:p>
            <a:pPr marL="0" algn="just" defTabSz="274320">
              <a:lnSpc>
                <a:spcPct val="150000"/>
              </a:lnSpc>
              <a:spcBef>
                <a:spcPts val="600"/>
              </a:spcBef>
              <a:defRPr sz="1440">
                <a:solidFill>
                  <a:srgbClr val="00060D"/>
                </a:solidFill>
              </a:defRPr>
            </a:pPr>
            <a:r>
              <a:t>I.- AWARENESS RAISING &amp; TRAINING / ADOPTION OF I.40 RELATED SOLUTIONS</a:t>
            </a:r>
          </a:p>
          <a:p>
            <a:pPr marL="0" algn="just" defTabSz="274320">
              <a:lnSpc>
                <a:spcPct val="110000"/>
              </a:lnSpc>
              <a:spcBef>
                <a:spcPts val="600"/>
              </a:spcBef>
              <a:defRPr sz="1320" b="0">
                <a:solidFill>
                  <a:srgbClr val="00060D"/>
                </a:solidFill>
              </a:defRPr>
            </a:pPr>
            <a:r>
              <a:t>I.1/ </a:t>
            </a:r>
            <a:r>
              <a:rPr b="1"/>
              <a:t>Woodpolis 2020 (1.1.2018–31.12.2020, Total budget 756 000 €, ERDF+state funding 535 600 €): </a:t>
            </a:r>
            <a:r>
              <a:t>Wood product industry (production) is aiming at the </a:t>
            </a:r>
            <a:r>
              <a:rPr b="1"/>
              <a:t>possibilities of digitisation and modern machines &amp; equipment to make production more efficient.</a:t>
            </a:r>
            <a:r>
              <a:t> Future possibilities, ecology of production (low carbon production), renewable raw material – material wise and production wise (heath/electricity), automation in production. Support services are important part, maintenance and reliability – all need to be digitised in the long run to achieve competitive advantage.</a:t>
            </a:r>
          </a:p>
          <a:p>
            <a:pPr marL="0" algn="just" defTabSz="274320">
              <a:lnSpc>
                <a:spcPct val="110000"/>
              </a:lnSpc>
              <a:spcBef>
                <a:spcPts val="600"/>
              </a:spcBef>
              <a:defRPr sz="1440" b="0">
                <a:solidFill>
                  <a:srgbClr val="00060D"/>
                </a:solidFill>
              </a:defRPr>
            </a:pPr>
            <a:r>
              <a:t>I.2/ </a:t>
            </a:r>
            <a:r>
              <a:rPr b="1"/>
              <a:t>BIOMIT (1.1.2017-21.12.2018, Total budget 924 500 €, ERDF+state funding 647 200 €)</a:t>
            </a:r>
            <a:r>
              <a:t>: The BIOMIT project focus is developing measurement and pre-treatment solutions for bio-economy, mining, forest and paper industry to improve their efficiency and decrease toxic emissions to the environment. The project is divided into five work packages: </a:t>
            </a:r>
            <a:r>
              <a:rPr b="1"/>
              <a:t>1) Development and increasing the knowledge of modelling complex processing systems; 2) Development of pre-treatment and measurement solutions for process industry; 3) Pilot tests for measurement solutions in the industry</a:t>
            </a:r>
            <a:r>
              <a:t>; 4) Development of mathematical models and reliability for data management, 5) Administration, communication and business development (connection to KANTELI project): company and project co-operation. </a:t>
            </a:r>
          </a:p>
          <a:p>
            <a:pPr marL="0" algn="just" defTabSz="274320">
              <a:lnSpc>
                <a:spcPct val="110000"/>
              </a:lnSpc>
              <a:spcBef>
                <a:spcPts val="600"/>
              </a:spcBef>
              <a:defRPr sz="1440" b="0">
                <a:solidFill>
                  <a:srgbClr val="00060D"/>
                </a:solidFill>
              </a:defRPr>
            </a:pPr>
            <a:r>
              <a:t>The main results of the project are: development and piloting 4-5 technologies which improve industrial process control and decrease toxic emissions to the environment and furthermore enable new entrepreneurship in the field of bio-economy in the Kainuu region. 1-2 international pre-reviewed scientific articles / conference papers and national and international project funding.</a:t>
            </a:r>
          </a:p>
          <a:p>
            <a:pPr marL="0" algn="just" defTabSz="274320">
              <a:lnSpc>
                <a:spcPct val="110000"/>
              </a:lnSpc>
              <a:spcBef>
                <a:spcPts val="600"/>
              </a:spcBef>
              <a:defRPr sz="1320" b="0">
                <a:solidFill>
                  <a:srgbClr val="00060D"/>
                </a:solidFill>
              </a:defRPr>
            </a:pPr>
            <a:endParaRPr/>
          </a:p>
          <a:p>
            <a:pPr marL="0" algn="just" defTabSz="274320">
              <a:lnSpc>
                <a:spcPct val="150000"/>
              </a:lnSpc>
              <a:spcBef>
                <a:spcPts val="600"/>
              </a:spcBef>
              <a:defRPr sz="540">
                <a:solidFill>
                  <a:srgbClr val="011993"/>
                </a:solidFill>
              </a:defRPr>
            </a:pPr>
            <a:r>
              <a:t>             SOURCE: Policy instrument assessment report for Kainuu region, Finland , January 2019</a:t>
            </a:r>
          </a:p>
        </p:txBody>
      </p:sp>
      <p:sp>
        <p:nvSpPr>
          <p:cNvPr id="304" name="Shape 138"/>
          <p:cNvSpPr txBox="1">
            <a:spLocks noGrp="1"/>
          </p:cNvSpPr>
          <p:nvPr>
            <p:ph type="title"/>
          </p:nvPr>
        </p:nvSpPr>
        <p:spPr>
          <a:xfrm>
            <a:off x="2273300" y="-154760"/>
            <a:ext cx="8229600" cy="1052785"/>
          </a:xfrm>
          <a:prstGeom prst="rect">
            <a:avLst/>
          </a:prstGeom>
        </p:spPr>
        <p:txBody>
          <a:bodyPr lIns="45699" tIns="45699" rIns="45699" bIns="45699" anchor="ctr">
            <a:normAutofit/>
          </a:bodyPr>
          <a:lstStyle/>
          <a:p>
            <a:r>
              <a:t>Good practices relevant to I.4.0</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308" name="Shape 139"/>
          <p:cNvSpPr txBox="1">
            <a:spLocks noGrp="1"/>
          </p:cNvSpPr>
          <p:nvPr>
            <p:ph type="body" idx="1"/>
          </p:nvPr>
        </p:nvSpPr>
        <p:spPr>
          <a:xfrm>
            <a:off x="1936072" y="720496"/>
            <a:ext cx="8319856" cy="5679295"/>
          </a:xfrm>
          <a:prstGeom prst="rect">
            <a:avLst/>
          </a:prstGeom>
        </p:spPr>
        <p:txBody>
          <a:bodyPr lIns="35715" tIns="35715" rIns="35715" bIns="35715" anchor="ctr">
            <a:normAutofit/>
          </a:bodyPr>
          <a:lstStyle/>
          <a:p>
            <a:pPr marL="0" algn="just" defTabSz="274320">
              <a:lnSpc>
                <a:spcPct val="150000"/>
              </a:lnSpc>
              <a:spcBef>
                <a:spcPts val="600"/>
              </a:spcBef>
              <a:defRPr sz="1440">
                <a:solidFill>
                  <a:srgbClr val="00060D"/>
                </a:solidFill>
              </a:defRPr>
            </a:pPr>
            <a:r>
              <a:t>I.- AWARENESS RAISING &amp; TRAINING / ADOPTION OF I.40 RELATED SOLUTIONS</a:t>
            </a:r>
          </a:p>
          <a:p>
            <a:pPr marL="0" algn="just" defTabSz="274320">
              <a:lnSpc>
                <a:spcPct val="110000"/>
              </a:lnSpc>
              <a:spcBef>
                <a:spcPts val="600"/>
              </a:spcBef>
              <a:defRPr sz="1440" b="0">
                <a:solidFill>
                  <a:srgbClr val="00060D"/>
                </a:solidFill>
              </a:defRPr>
            </a:pPr>
            <a:r>
              <a:t>I.3/ </a:t>
            </a:r>
            <a:r>
              <a:rPr b="1"/>
              <a:t>Data analytics accelerator (1.5.2018-30.4.2020, Total budget 346 000 €, ERDF+state funding 240 000 €): </a:t>
            </a:r>
            <a:r>
              <a:t>Data analytics, big data and artificial intelligence are the major tools for modern companies to achieve large-scale competitive advantages. The target of this project is to speed-up the up-take of data analytics methods in regional companies and in the Kainuu region as whole. The project creates a straightorward process for companies and institutions to quickly try out the possibilities of data analytics and to launch new data driven solutions.</a:t>
            </a:r>
          </a:p>
          <a:p>
            <a:pPr marL="0" algn="just" defTabSz="274320">
              <a:lnSpc>
                <a:spcPct val="110000"/>
              </a:lnSpc>
              <a:spcBef>
                <a:spcPts val="600"/>
              </a:spcBef>
              <a:defRPr sz="1440" b="0">
                <a:solidFill>
                  <a:srgbClr val="00060D"/>
                </a:solidFill>
              </a:defRPr>
            </a:pPr>
            <a:r>
              <a:t>The project consists of data analytics pilot projects with approximately 3 companies, workshops with 10-15 companies and outreach activities for even a larger number of companies.</a:t>
            </a:r>
            <a:r>
              <a:rPr b="1"/>
              <a:t> This improves the know-how and practical experience of data analytics in the regional businesses significantly</a:t>
            </a:r>
            <a:r>
              <a:t>. The data-analytics accelerator provides the necessary first push for adapting new methods, which otherwise would required major investments and competence from the participant companies.</a:t>
            </a:r>
          </a:p>
          <a:p>
            <a:pPr marL="0" algn="just" defTabSz="274320">
              <a:lnSpc>
                <a:spcPct val="110000"/>
              </a:lnSpc>
              <a:spcBef>
                <a:spcPts val="600"/>
              </a:spcBef>
              <a:defRPr sz="1440" b="0">
                <a:solidFill>
                  <a:srgbClr val="00060D"/>
                </a:solidFill>
              </a:defRPr>
            </a:pPr>
            <a:r>
              <a:t>The project results in improved usage of data analytics through three channels. The deepest effect comes from pilot projects, where the data analytics capability of the participating companies can be developed on a longer term. Wider reach comes from workshops, where the work focuses on real-world questions posed by the companies and translating the concepts of data analytics into the everyday life of the participants. In addition to these results the project also runs outreach activity to educate local companies and institutions about the possibilities of data analytics and success stories from the project. The project produces quick improvements to companies' processes, but also improved understanding that benefits business development in the long run. </a:t>
            </a:r>
          </a:p>
          <a:p>
            <a:pPr marL="0" algn="just" defTabSz="274320">
              <a:lnSpc>
                <a:spcPct val="150000"/>
              </a:lnSpc>
              <a:spcBef>
                <a:spcPts val="600"/>
              </a:spcBef>
              <a:defRPr sz="540">
                <a:solidFill>
                  <a:srgbClr val="011993"/>
                </a:solidFill>
              </a:defRPr>
            </a:pPr>
            <a:r>
              <a:t>             SOURCE: Policy instrument assessment report for Kainuu region, Finland , January 2019</a:t>
            </a:r>
          </a:p>
        </p:txBody>
      </p:sp>
      <p:sp>
        <p:nvSpPr>
          <p:cNvPr id="309" name="Shape 138"/>
          <p:cNvSpPr txBox="1">
            <a:spLocks noGrp="1"/>
          </p:cNvSpPr>
          <p:nvPr>
            <p:ph type="title"/>
          </p:nvPr>
        </p:nvSpPr>
        <p:spPr>
          <a:xfrm>
            <a:off x="2273300" y="-154760"/>
            <a:ext cx="8229600" cy="1052785"/>
          </a:xfrm>
          <a:prstGeom prst="rect">
            <a:avLst/>
          </a:prstGeom>
        </p:spPr>
        <p:txBody>
          <a:bodyPr lIns="45699" tIns="45699" rIns="45699" bIns="45699" anchor="ctr">
            <a:normAutofit/>
          </a:bodyPr>
          <a:lstStyle/>
          <a:p>
            <a:r>
              <a:t>Good practices relevant to I.4.0</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313" name="Shape 139"/>
          <p:cNvSpPr txBox="1">
            <a:spLocks noGrp="1"/>
          </p:cNvSpPr>
          <p:nvPr>
            <p:ph type="body" idx="1"/>
          </p:nvPr>
        </p:nvSpPr>
        <p:spPr>
          <a:xfrm>
            <a:off x="1936072" y="720496"/>
            <a:ext cx="8319856" cy="5679295"/>
          </a:xfrm>
          <a:prstGeom prst="rect">
            <a:avLst/>
          </a:prstGeom>
        </p:spPr>
        <p:txBody>
          <a:bodyPr lIns="35715" tIns="35715" rIns="35715" bIns="35715" anchor="ctr">
            <a:normAutofit/>
          </a:bodyPr>
          <a:lstStyle/>
          <a:p>
            <a:pPr marL="0" algn="just" defTabSz="402336">
              <a:lnSpc>
                <a:spcPct val="150000"/>
              </a:lnSpc>
              <a:spcBef>
                <a:spcPts val="800"/>
              </a:spcBef>
              <a:defRPr sz="2112" b="0">
                <a:solidFill>
                  <a:srgbClr val="00060D"/>
                </a:solidFill>
              </a:defRPr>
            </a:pPr>
            <a:r>
              <a:rPr b="1"/>
              <a:t>II.- I4.0 INNOVATIONS, PRODUCTION &amp; TESTING</a:t>
            </a:r>
          </a:p>
          <a:p>
            <a:pPr marL="0" algn="just" defTabSz="402336">
              <a:lnSpc>
                <a:spcPct val="110000"/>
              </a:lnSpc>
              <a:spcBef>
                <a:spcPts val="800"/>
              </a:spcBef>
              <a:defRPr sz="1936" b="0">
                <a:solidFill>
                  <a:srgbClr val="00060D"/>
                </a:solidFill>
              </a:defRPr>
            </a:pPr>
            <a:r>
              <a:rPr b="1"/>
              <a:t>II.1/ Robotics for Kainuu (1.2.2016-31.3.2019, Total budget 306 300 €, ERDF+state funding 214 400 €: </a:t>
            </a:r>
            <a:r>
              <a:t>The aim of this project is to </a:t>
            </a:r>
            <a:r>
              <a:rPr b="1"/>
              <a:t>build up facilities for teaching and learning robotics in companies and in learning institutions KUAS and KVC in Kainuu region and to improve and raise the knowledge and skills concerning robotics and automation linked with it.</a:t>
            </a:r>
            <a:r>
              <a:t> In addition, this will guarantee the sufficiency of professionals in the future.</a:t>
            </a:r>
          </a:p>
          <a:p>
            <a:pPr marL="0" algn="just" defTabSz="402336">
              <a:lnSpc>
                <a:spcPct val="110000"/>
              </a:lnSpc>
              <a:spcBef>
                <a:spcPts val="800"/>
              </a:spcBef>
              <a:defRPr sz="1936" b="0">
                <a:solidFill>
                  <a:srgbClr val="00060D"/>
                </a:solidFill>
              </a:defRPr>
            </a:pPr>
            <a:r>
              <a:t>Two of the learning facilities will be built in companies, robot welding station and movable service robot cell for NC machining. Two facilities will be placed in the learning institutions. They are piece handling and packaging robot cell and stationary service robot cell for NC machining. Moreover, several cooperative robots will be purchased to be used both in companies and learning institutions for many kinds of tasks, as well as health and care robotics competence will be acquired. </a:t>
            </a:r>
          </a:p>
          <a:p>
            <a:pPr marL="0" algn="just" defTabSz="402336">
              <a:lnSpc>
                <a:spcPct val="150000"/>
              </a:lnSpc>
              <a:spcBef>
                <a:spcPts val="800"/>
              </a:spcBef>
              <a:defRPr sz="792">
                <a:solidFill>
                  <a:srgbClr val="011993"/>
                </a:solidFill>
              </a:defRPr>
            </a:pPr>
            <a:r>
              <a:t>             SOURCE: Policy instrument assessment report for Kainuu region, Finland , January 2019</a:t>
            </a:r>
          </a:p>
        </p:txBody>
      </p:sp>
      <p:sp>
        <p:nvSpPr>
          <p:cNvPr id="314" name="Shape 138"/>
          <p:cNvSpPr txBox="1">
            <a:spLocks noGrp="1"/>
          </p:cNvSpPr>
          <p:nvPr>
            <p:ph type="title"/>
          </p:nvPr>
        </p:nvSpPr>
        <p:spPr>
          <a:xfrm>
            <a:off x="2273300" y="-154760"/>
            <a:ext cx="8229600" cy="1052785"/>
          </a:xfrm>
          <a:prstGeom prst="rect">
            <a:avLst/>
          </a:prstGeom>
        </p:spPr>
        <p:txBody>
          <a:bodyPr lIns="45699" tIns="45699" rIns="45699" bIns="45699" anchor="ctr">
            <a:normAutofit/>
          </a:bodyPr>
          <a:lstStyle/>
          <a:p>
            <a:r>
              <a:t>Good practices relevant to I.4.0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4"/>
          <p:cNvSpPr txBox="1">
            <a:spLocks noGrp="1"/>
          </p:cNvSpPr>
          <p:nvPr>
            <p:ph type="sldNum" sz="quarter" idx="2"/>
          </p:nvPr>
        </p:nvSpPr>
        <p:spPr>
          <a:xfrm>
            <a:off x="10253122" y="6300037"/>
            <a:ext cx="282000" cy="43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318" name="Shape 139"/>
          <p:cNvSpPr txBox="1">
            <a:spLocks noGrp="1"/>
          </p:cNvSpPr>
          <p:nvPr>
            <p:ph type="body" idx="1"/>
          </p:nvPr>
        </p:nvSpPr>
        <p:spPr>
          <a:xfrm>
            <a:off x="1936072" y="978017"/>
            <a:ext cx="8319856" cy="5725498"/>
          </a:xfrm>
          <a:prstGeom prst="rect">
            <a:avLst/>
          </a:prstGeom>
        </p:spPr>
        <p:txBody>
          <a:bodyPr lIns="35715" tIns="35715" rIns="35715" bIns="35715" anchor="ctr">
            <a:normAutofit/>
          </a:bodyPr>
          <a:lstStyle/>
          <a:p>
            <a:pPr marL="0" algn="just" defTabSz="370331">
              <a:lnSpc>
                <a:spcPct val="110000"/>
              </a:lnSpc>
              <a:spcBef>
                <a:spcPts val="800"/>
              </a:spcBef>
              <a:defRPr sz="1944" b="0">
                <a:solidFill>
                  <a:srgbClr val="00060D"/>
                </a:solidFill>
              </a:defRPr>
            </a:pPr>
            <a:r>
              <a:t>II.2/ </a:t>
            </a:r>
            <a:r>
              <a:rPr b="1"/>
              <a:t>OredVR (1.1.2018-31.12.2019), Total budget 349 900 €, ERDF+state funding 244 900 €)</a:t>
            </a:r>
            <a:r>
              <a:t>: The OredVR project adds to the knowledge on how mining companies can use virtual reality and augmented reality in visualising ore deposits for different user groups in the value chain of a mine. The OredVR project creates a virtual reality/augmented reality platform for visualising ore deposits. This platform utilises the different data mining companies collect from the site, as well as other relevant data (such as market prices) from outside sources. The platform integrates and processes the data to produce that 3D visualisations that can be utilised for different operations with, depending on the need, virtual reality (VR) or augmented reality (AR). It will have separate interfaces for several different users (e.g. executive level, mineral processing personnel, loading personnel, exploration planning). In addition, efficient ways for handling big data in mining environment are developed in the project.</a:t>
            </a:r>
          </a:p>
          <a:p>
            <a:pPr marL="0" algn="just" defTabSz="370331">
              <a:lnSpc>
                <a:spcPct val="150000"/>
              </a:lnSpc>
              <a:spcBef>
                <a:spcPts val="800"/>
              </a:spcBef>
              <a:defRPr sz="729">
                <a:solidFill>
                  <a:srgbClr val="011993"/>
                </a:solidFill>
              </a:defRPr>
            </a:pPr>
            <a:r>
              <a:t>     SOURCE: Policy instrument assessment report for Kainuu region, Finland , January 2019</a:t>
            </a:r>
          </a:p>
          <a:p>
            <a:pPr marL="0" algn="just" defTabSz="370331">
              <a:lnSpc>
                <a:spcPct val="110000"/>
              </a:lnSpc>
              <a:spcBef>
                <a:spcPts val="800"/>
              </a:spcBef>
              <a:defRPr sz="1944" b="0">
                <a:solidFill>
                  <a:srgbClr val="00060D"/>
                </a:solidFill>
              </a:defRPr>
            </a:pPr>
            <a:r>
              <a:t>T</a:t>
            </a:r>
          </a:p>
        </p:txBody>
      </p:sp>
      <p:sp>
        <p:nvSpPr>
          <p:cNvPr id="319" name="Shape 138"/>
          <p:cNvSpPr txBox="1">
            <a:spLocks noGrp="1"/>
          </p:cNvSpPr>
          <p:nvPr>
            <p:ph type="title"/>
          </p:nvPr>
        </p:nvSpPr>
        <p:spPr>
          <a:xfrm>
            <a:off x="1854200" y="23041"/>
            <a:ext cx="8229600" cy="730251"/>
          </a:xfrm>
          <a:prstGeom prst="rect">
            <a:avLst/>
          </a:prstGeom>
        </p:spPr>
        <p:txBody>
          <a:bodyPr lIns="45699" tIns="45699" rIns="45699" bIns="45699" anchor="ctr">
            <a:normAutofit/>
          </a:bodyPr>
          <a:lstStyle/>
          <a:p>
            <a:r>
              <a:t>Good practices relevant to I.4.0</a:t>
            </a:r>
          </a:p>
        </p:txBody>
      </p:sp>
    </p:spTree>
  </p:cSld>
  <p:clrMapOvr>
    <a:masterClrMapping/>
  </p:clrMapOvr>
  <p:transition spd="med"/>
</p:sld>
</file>

<file path=ppt/theme/theme1.xml><?xml version="1.0" encoding="utf-8"?>
<a:theme xmlns:a="http://schemas.openxmlformats.org/drawingml/2006/main" name="BASIC">
  <a:themeElements>
    <a:clrScheme name="BASIC">
      <a:dk1>
        <a:srgbClr val="000000"/>
      </a:dk1>
      <a:lt1>
        <a:srgbClr val="FFFFFF"/>
      </a:lt1>
      <a:dk2>
        <a:srgbClr val="A7A7A7"/>
      </a:dk2>
      <a:lt2>
        <a:srgbClr val="535353"/>
      </a:lt2>
      <a:accent1>
        <a:srgbClr val="FDC609"/>
      </a:accent1>
      <a:accent2>
        <a:srgbClr val="98C222"/>
      </a:accent2>
      <a:accent3>
        <a:srgbClr val="159960"/>
      </a:accent3>
      <a:accent4>
        <a:srgbClr val="21B7CF"/>
      </a:accent4>
      <a:accent5>
        <a:srgbClr val="000099"/>
      </a:accent5>
      <a:accent6>
        <a:srgbClr val="FFCC00"/>
      </a:accent6>
      <a:hlink>
        <a:srgbClr val="0000FF"/>
      </a:hlink>
      <a:folHlink>
        <a:srgbClr val="FF00FF"/>
      </a:folHlink>
    </a:clrScheme>
    <a:fontScheme name="BASIC">
      <a:majorFont>
        <a:latin typeface="Tahoma"/>
        <a:ea typeface="Tahoma"/>
        <a:cs typeface="Tahoma"/>
      </a:majorFont>
      <a:minorFont>
        <a:latin typeface="Tahoma"/>
        <a:ea typeface="Tahoma"/>
        <a:cs typeface="Tahoma"/>
      </a:minorFont>
    </a:fontScheme>
    <a:fmtScheme name="BAS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ASIC">
  <a:themeElements>
    <a:clrScheme name="BASIC">
      <a:dk1>
        <a:srgbClr val="000000"/>
      </a:dk1>
      <a:lt1>
        <a:srgbClr val="FFFFFF"/>
      </a:lt1>
      <a:dk2>
        <a:srgbClr val="A7A7A7"/>
      </a:dk2>
      <a:lt2>
        <a:srgbClr val="535353"/>
      </a:lt2>
      <a:accent1>
        <a:srgbClr val="FDC609"/>
      </a:accent1>
      <a:accent2>
        <a:srgbClr val="98C222"/>
      </a:accent2>
      <a:accent3>
        <a:srgbClr val="159960"/>
      </a:accent3>
      <a:accent4>
        <a:srgbClr val="21B7CF"/>
      </a:accent4>
      <a:accent5>
        <a:srgbClr val="000099"/>
      </a:accent5>
      <a:accent6>
        <a:srgbClr val="FFCC00"/>
      </a:accent6>
      <a:hlink>
        <a:srgbClr val="0000FF"/>
      </a:hlink>
      <a:folHlink>
        <a:srgbClr val="FF00FF"/>
      </a:folHlink>
    </a:clrScheme>
    <a:fontScheme name="BASIC">
      <a:majorFont>
        <a:latin typeface="Tahoma"/>
        <a:ea typeface="Tahoma"/>
        <a:cs typeface="Tahoma"/>
      </a:majorFont>
      <a:minorFont>
        <a:latin typeface="Tahoma"/>
        <a:ea typeface="Tahoma"/>
        <a:cs typeface="Tahoma"/>
      </a:minorFont>
    </a:fontScheme>
    <a:fmtScheme name="BAS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1589</Words>
  <Application>Microsoft Office PowerPoint</Application>
  <PresentationFormat>Ecrã Panorâmico</PresentationFormat>
  <Paragraphs>138</Paragraphs>
  <Slides>18</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18</vt:i4>
      </vt:variant>
    </vt:vector>
  </HeadingPairs>
  <TitlesOfParts>
    <vt:vector size="21" baseType="lpstr">
      <vt:lpstr>Symbol</vt:lpstr>
      <vt:lpstr>Tahoma</vt:lpstr>
      <vt:lpstr>BASIC</vt:lpstr>
      <vt:lpstr>Regional Overview and Good Practices</vt:lpstr>
      <vt:lpstr>Regional I.4.0 Public Policy Initiatives</vt:lpstr>
      <vt:lpstr>National I.4.0 Public Policy Initiatives</vt:lpstr>
      <vt:lpstr>Regional I.4.0 Public Policy Initiatives</vt:lpstr>
      <vt:lpstr>Regional I.4.0 Public Policy Initiatives</vt:lpstr>
      <vt:lpstr>Good practices relevant to I.4.0</vt:lpstr>
      <vt:lpstr>Good practices relevant to I.4.0</vt:lpstr>
      <vt:lpstr>Good practices relevant to I.4.0</vt:lpstr>
      <vt:lpstr>Good practices relevant to I.4.0</vt:lpstr>
      <vt:lpstr>I.4.0 Public Policy Initiatives</vt:lpstr>
      <vt:lpstr>Apresentação do PowerPoint</vt:lpstr>
      <vt:lpstr>Key findings from the 2nd thematic document</vt:lpstr>
      <vt:lpstr>Strategic contribution to the industry renewal: from light pink to light green</vt:lpstr>
      <vt:lpstr>Policy impact in Kainuu, state of play</vt:lpstr>
      <vt:lpstr>Policy impact in Kainuu</vt:lpstr>
      <vt:lpstr>Policy impact in Kainuu, state of play</vt:lpstr>
      <vt:lpstr>Policy impact in Kainuu, state of play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Overview and Good Practices</dc:title>
  <cp:lastModifiedBy>Célia Pinto</cp:lastModifiedBy>
  <cp:revision>1</cp:revision>
  <dcterms:modified xsi:type="dcterms:W3CDTF">2019-11-18T18:05:02Z</dcterms:modified>
</cp:coreProperties>
</file>