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67" r:id="rId3"/>
    <p:sldMasterId id="2147483670" r:id="rId4"/>
  </p:sldMasterIdLst>
  <p:notesMasterIdLst>
    <p:notesMasterId r:id="rId13"/>
  </p:notesMasterIdLst>
  <p:handoutMasterIdLst>
    <p:handoutMasterId r:id="rId14"/>
  </p:handoutMasterIdLst>
  <p:sldIdLst>
    <p:sldId id="271" r:id="rId5"/>
    <p:sldId id="270" r:id="rId6"/>
    <p:sldId id="273" r:id="rId7"/>
    <p:sldId id="272" r:id="rId8"/>
    <p:sldId id="277" r:id="rId9"/>
    <p:sldId id="274" r:id="rId10"/>
    <p:sldId id="275" r:id="rId11"/>
    <p:sldId id="278" r:id="rId12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51" autoAdjust="0"/>
  </p:normalViewPr>
  <p:slideViewPr>
    <p:cSldViewPr>
      <p:cViewPr varScale="1">
        <p:scale>
          <a:sx n="98" d="100"/>
          <a:sy n="98" d="100"/>
        </p:scale>
        <p:origin x="-2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1C5974-E386-4E3F-A03E-1A1622F3003A}" type="datetimeFigureOut">
              <a:rPr lang="pl-PL" smtClean="0"/>
              <a:t>2017-06-09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A2DCC-4E64-444A-9BCE-1DEF346C1E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428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A8EC5-80A4-450C-92C8-6015238ACCFA}" type="datetimeFigureOut">
              <a:rPr lang="pl-PL" smtClean="0"/>
              <a:t>2017-06-09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A77CB-7718-4CE0-ABF0-FE60439E7E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2207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l-PL" altLang="pl-PL" dirty="0" smtClean="0">
                <a:latin typeface="Arial" charset="0"/>
                <a:cs typeface="Arial" charset="0"/>
              </a:rPr>
              <a:t>Partnerzy strategiczni:</a:t>
            </a:r>
          </a:p>
          <a:p>
            <a:pPr marL="355600" indent="0" eaLnBrk="1" hangingPunct="1">
              <a:buNone/>
            </a:pPr>
            <a:r>
              <a:rPr lang="pl-PL" altLang="pl-PL" b="1" dirty="0" smtClean="0">
                <a:latin typeface="Arial" charset="0"/>
                <a:cs typeface="Arial" charset="0"/>
              </a:rPr>
              <a:t>Filmoteka Narodowa, Uniwersytet Łódzki, Muzeum Kinematografii </a:t>
            </a:r>
            <a:br>
              <a:rPr lang="pl-PL" altLang="pl-PL" b="1" dirty="0" smtClean="0">
                <a:latin typeface="Arial" charset="0"/>
                <a:cs typeface="Arial" charset="0"/>
              </a:rPr>
            </a:br>
            <a:r>
              <a:rPr lang="pl-PL" altLang="pl-PL" b="1" dirty="0" smtClean="0">
                <a:latin typeface="Arial" charset="0"/>
                <a:cs typeface="Arial" charset="0"/>
              </a:rPr>
              <a:t>w Łodzi,  Centralny Gabinet Edukacji Filmowej, Archiwa Społeczne (Fundacji Ośrodka KARTA), Regionalna Sieć Kin Cyfrowych Woj. Łódzkiego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A77CB-7718-4CE0-ABF0-FE60439E7E17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8146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6783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825150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377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0125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0828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0746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507822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56776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1607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7931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ład niestandard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amka_slajd pomarańczow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6538"/>
            <a:ext cx="8597900" cy="630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kreska_slajd 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486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kreska pionowa_slajd 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2698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kreska_slajd 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619250"/>
            <a:ext cx="82486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fld id="{CEC1A89B-9EAF-4723-9DA3-A3DA653C2389}" type="slidenum">
              <a:rPr lang="pl-PL" sz="1200" b="1" smtClean="0">
                <a:solidFill>
                  <a:srgbClr val="F36B23"/>
                </a:solidFill>
              </a:rPr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pl-PL" sz="1200" b="1" smtClean="0">
              <a:solidFill>
                <a:srgbClr val="F36B23"/>
              </a:solidFill>
            </a:endParaRPr>
          </a:p>
        </p:txBody>
      </p:sp>
      <p:sp>
        <p:nvSpPr>
          <p:cNvPr id="3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971600" y="692150"/>
            <a:ext cx="7272288" cy="79216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0">
                <a:solidFill>
                  <a:srgbClr val="F36B2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tekstu 17"/>
          <p:cNvSpPr>
            <a:spLocks noGrp="1"/>
          </p:cNvSpPr>
          <p:nvPr>
            <p:ph type="body" sz="quarter" idx="11"/>
          </p:nvPr>
        </p:nvSpPr>
        <p:spPr>
          <a:xfrm>
            <a:off x="1187624" y="5949280"/>
            <a:ext cx="7272288" cy="43212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1200" b="1">
                <a:solidFill>
                  <a:srgbClr val="F36B2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9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971550" y="2060575"/>
            <a:ext cx="7272338" cy="3455988"/>
          </a:xfrm>
          <a:prstGeom prst="rect">
            <a:avLst/>
          </a:prstGeom>
        </p:spPr>
        <p:txBody>
          <a:bodyPr/>
          <a:lstStyle>
            <a:lvl1pPr>
              <a:buClr>
                <a:srgbClr val="F36B23"/>
              </a:buClr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rgbClr val="F36B23"/>
              </a:buClr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36B23"/>
              </a:buClr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rgbClr val="F36B23"/>
              </a:buClr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F36B23"/>
              </a:buCl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48541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Układ niestandard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amka_slajd pomarańczow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6538"/>
            <a:ext cx="8597900" cy="630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kreska_slajd 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486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kreska pionowa_slajd 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2698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kreska_slajd 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619250"/>
            <a:ext cx="82486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CEC1A89B-9EAF-4723-9DA3-A3DA653C2389}" type="slidenum">
              <a:rPr lang="pl-PL" sz="1200" b="1" smtClean="0">
                <a:solidFill>
                  <a:srgbClr val="F36B23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sz="1200" b="1" smtClean="0">
              <a:solidFill>
                <a:srgbClr val="F36B23"/>
              </a:solidFill>
            </a:endParaRPr>
          </a:p>
        </p:txBody>
      </p:sp>
      <p:sp>
        <p:nvSpPr>
          <p:cNvPr id="3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971600" y="692150"/>
            <a:ext cx="7272288" cy="79216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0">
                <a:solidFill>
                  <a:srgbClr val="F36B2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tekstu 17"/>
          <p:cNvSpPr>
            <a:spLocks noGrp="1"/>
          </p:cNvSpPr>
          <p:nvPr>
            <p:ph type="body" sz="quarter" idx="11"/>
          </p:nvPr>
        </p:nvSpPr>
        <p:spPr>
          <a:xfrm>
            <a:off x="1187624" y="5949280"/>
            <a:ext cx="7272288" cy="43212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1200" b="1">
                <a:solidFill>
                  <a:srgbClr val="F36B2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9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971550" y="2060575"/>
            <a:ext cx="7272338" cy="3455988"/>
          </a:xfrm>
          <a:prstGeom prst="rect">
            <a:avLst/>
          </a:prstGeom>
        </p:spPr>
        <p:txBody>
          <a:bodyPr/>
          <a:lstStyle>
            <a:lvl1pPr>
              <a:buClr>
                <a:srgbClr val="F36B23"/>
              </a:buClr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rgbClr val="F36B23"/>
              </a:buClr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36B23"/>
              </a:buClr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rgbClr val="F36B23"/>
              </a:buClr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F36B23"/>
              </a:buCl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31916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3811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ład niestandard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amka_slajd fioletow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8597900" cy="630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kreska_slajd 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486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kreska pionowa_slajd 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2698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kreska_slajd 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495425"/>
            <a:ext cx="82486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tabLst>
                <a:tab pos="266700" algn="l"/>
              </a:tabLst>
              <a:defRPr/>
            </a:pPr>
            <a:fld id="{6D0B9A7F-6743-4701-84A5-78B8F29DA643}" type="slidenum">
              <a:rPr lang="pl-PL" sz="1200" b="1">
                <a:solidFill>
                  <a:srgbClr val="424CA0"/>
                </a:solidFill>
                <a:latin typeface="Arial" pitchFamily="34" charset="0"/>
                <a:cs typeface="Arial" pitchFamily="34" charset="0"/>
              </a:rPr>
              <a:pPr algn="ctr">
                <a:spcBef>
                  <a:spcPct val="50000"/>
                </a:spcBef>
                <a:tabLst>
                  <a:tab pos="266700" algn="l"/>
                </a:tabLst>
                <a:defRPr/>
              </a:pPr>
              <a:t>‹#›</a:t>
            </a:fld>
            <a:endParaRPr lang="pl-PL" sz="1200" b="1" dirty="0">
              <a:solidFill>
                <a:srgbClr val="424C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971600" y="548681"/>
            <a:ext cx="7272288" cy="864096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0">
                <a:solidFill>
                  <a:srgbClr val="424CA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8" name="Symbol zastępczy tekstu 17"/>
          <p:cNvSpPr>
            <a:spLocks noGrp="1"/>
          </p:cNvSpPr>
          <p:nvPr>
            <p:ph type="body" sz="quarter" idx="11"/>
          </p:nvPr>
        </p:nvSpPr>
        <p:spPr>
          <a:xfrm>
            <a:off x="1187624" y="5949280"/>
            <a:ext cx="7272288" cy="393101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1200" b="1">
                <a:solidFill>
                  <a:srgbClr val="424CA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9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971550" y="2060575"/>
            <a:ext cx="7272338" cy="3455988"/>
          </a:xfrm>
          <a:prstGeom prst="rect">
            <a:avLst/>
          </a:prstGeom>
        </p:spPr>
        <p:txBody>
          <a:bodyPr/>
          <a:lstStyle>
            <a:lvl1pPr>
              <a:buClr>
                <a:srgbClr val="424CA0"/>
              </a:buClr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rgbClr val="424CA0"/>
              </a:buClr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424CA0"/>
              </a:buClr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rgbClr val="424CA0"/>
              </a:buClr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424CA0"/>
              </a:buCl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10573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4018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Układ niestandard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amka_slajd fioletow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8597900" cy="630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kreska_slajd 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486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kreska pionowa_slajd 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2698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kreska_slajd 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495425"/>
            <a:ext cx="82486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06C92E83-126F-4187-AF9F-0C25F641735C}" type="slidenum">
              <a:rPr lang="pl-PL" altLang="pl-PL" sz="1200" b="1" smtClean="0">
                <a:solidFill>
                  <a:srgbClr val="424CA0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altLang="pl-PL" sz="1200" b="1" smtClean="0">
              <a:solidFill>
                <a:srgbClr val="424CA0"/>
              </a:solidFill>
            </a:endParaRPr>
          </a:p>
        </p:txBody>
      </p:sp>
      <p:pic>
        <p:nvPicPr>
          <p:cNvPr id="11" name="Picture 4" descr="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5895975"/>
            <a:ext cx="75676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971600" y="548681"/>
            <a:ext cx="7272288" cy="864096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0">
                <a:solidFill>
                  <a:srgbClr val="424CA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9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971550" y="2060575"/>
            <a:ext cx="7272338" cy="3455988"/>
          </a:xfrm>
          <a:prstGeom prst="rect">
            <a:avLst/>
          </a:prstGeom>
        </p:spPr>
        <p:txBody>
          <a:bodyPr/>
          <a:lstStyle>
            <a:lvl1pPr>
              <a:buClr>
                <a:srgbClr val="424CA0"/>
              </a:buClr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rgbClr val="424CA0"/>
              </a:buClr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424CA0"/>
              </a:buClr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rgbClr val="424CA0"/>
              </a:buClr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424CA0"/>
              </a:buCl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23377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2582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526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6B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ramka_slajd z piktogramami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324440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24C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ramka_slajd z piktogramami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422607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24C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ramka_slajd z piktogramami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9257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7960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827088" y="2039482"/>
            <a:ext cx="727392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9064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9064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9064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9064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9064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64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64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64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64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altLang="pl-PL" sz="2800" b="1" dirty="0" smtClean="0">
                <a:solidFill>
                  <a:prstClr val="white"/>
                </a:solidFill>
                <a:latin typeface="Arial" charset="0"/>
              </a:rPr>
              <a:t>Projekty Departamentu Kultury i </a:t>
            </a:r>
            <a:r>
              <a:rPr lang="pl-PL" altLang="pl-PL" sz="2800" b="1" dirty="0">
                <a:solidFill>
                  <a:prstClr val="white"/>
                </a:solidFill>
                <a:latin typeface="Arial" charset="0"/>
              </a:rPr>
              <a:t>Edukacji </a:t>
            </a:r>
            <a:r>
              <a:rPr lang="pl-PL" altLang="pl-PL" sz="2800" b="1" dirty="0" smtClean="0">
                <a:solidFill>
                  <a:prstClr val="white"/>
                </a:solidFill>
                <a:latin typeface="Arial" charset="0"/>
              </a:rPr>
              <a:t>dofinansowane </a:t>
            </a:r>
            <a:r>
              <a:rPr lang="pl-PL" altLang="pl-PL" sz="2800" b="1" dirty="0">
                <a:solidFill>
                  <a:prstClr val="white"/>
                </a:solidFill>
                <a:latin typeface="Arial" charset="0"/>
              </a:rPr>
              <a:t>w ramach </a:t>
            </a:r>
            <a:r>
              <a:rPr lang="pl-PL" altLang="pl-PL" sz="2800" b="1" dirty="0" smtClean="0">
                <a:solidFill>
                  <a:prstClr val="white"/>
                </a:solidFill>
                <a:latin typeface="Arial" charset="0"/>
              </a:rPr>
              <a:t/>
            </a:r>
            <a:br>
              <a:rPr lang="pl-PL" altLang="pl-PL" sz="2800" b="1" dirty="0" smtClean="0">
                <a:solidFill>
                  <a:prstClr val="white"/>
                </a:solidFill>
                <a:latin typeface="Arial" charset="0"/>
              </a:rPr>
            </a:br>
            <a:r>
              <a:rPr lang="pl-PL" altLang="pl-PL" sz="2800" b="1" dirty="0" smtClean="0">
                <a:solidFill>
                  <a:prstClr val="white"/>
                </a:solidFill>
                <a:latin typeface="Arial" charset="0"/>
              </a:rPr>
              <a:t>RPO </a:t>
            </a:r>
            <a:r>
              <a:rPr lang="pl-PL" altLang="pl-PL" sz="2800" b="1" dirty="0">
                <a:solidFill>
                  <a:prstClr val="white"/>
                </a:solidFill>
                <a:latin typeface="Arial" charset="0"/>
              </a:rPr>
              <a:t>WŁ na lata 2007-2013</a:t>
            </a:r>
            <a:endParaRPr lang="pl-PL" altLang="pl-PL" sz="2800" dirty="0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58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ymbol zastępczy tekstu 4"/>
          <p:cNvSpPr>
            <a:spLocks noGrp="1"/>
          </p:cNvSpPr>
          <p:nvPr>
            <p:ph type="body" sz="quarter" idx="10"/>
          </p:nvPr>
        </p:nvSpPr>
        <p:spPr bwMode="auto">
          <a:xfrm>
            <a:off x="683568" y="548680"/>
            <a:ext cx="7560370" cy="86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pl-PL" altLang="pl-PL" dirty="0">
                <a:latin typeface="Arial" charset="0"/>
                <a:cs typeface="Arial" charset="0"/>
              </a:rPr>
              <a:t/>
            </a:r>
            <a:br>
              <a:rPr lang="pl-PL" altLang="pl-PL" dirty="0">
                <a:latin typeface="Arial" charset="0"/>
                <a:cs typeface="Arial" charset="0"/>
              </a:rPr>
            </a:br>
            <a:r>
              <a:rPr lang="pl-PL" altLang="pl-PL" b="1" dirty="0" smtClean="0">
                <a:latin typeface="Arial" charset="0"/>
                <a:cs typeface="Arial" charset="0"/>
              </a:rPr>
              <a:t>Projekty KE dofinansowane w ramach RPO WŁ</a:t>
            </a:r>
            <a:endParaRPr lang="pl-PL" altLang="pl-PL" b="1" dirty="0">
              <a:latin typeface="Arial" charset="0"/>
              <a:cs typeface="Arial" charset="0"/>
            </a:endParaRPr>
          </a:p>
          <a:p>
            <a:pPr eaLnBrk="1" hangingPunct="1"/>
            <a:endParaRPr lang="pl-PL" altLang="pl-PL" dirty="0" smtClean="0">
              <a:latin typeface="Arial" charset="0"/>
              <a:cs typeface="Arial" charset="0"/>
            </a:endParaRPr>
          </a:p>
        </p:txBody>
      </p:sp>
      <p:sp>
        <p:nvSpPr>
          <p:cNvPr id="106500" name="Symbol zastępczy tekstu 6"/>
          <p:cNvSpPr>
            <a:spLocks noGrp="1"/>
          </p:cNvSpPr>
          <p:nvPr>
            <p:ph type="body" sz="quarter" idx="12"/>
          </p:nvPr>
        </p:nvSpPr>
        <p:spPr bwMode="auto">
          <a:xfrm>
            <a:off x="899592" y="1844824"/>
            <a:ext cx="7272338" cy="3455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l-PL" altLang="pl-PL" dirty="0" smtClean="0">
                <a:latin typeface="Arial" charset="0"/>
                <a:cs typeface="Arial" charset="0"/>
              </a:rPr>
              <a:t>Departament Kultury i Edukacji zrealizował trzy projekty finansowane </a:t>
            </a:r>
            <a:br>
              <a:rPr lang="pl-PL" altLang="pl-PL" dirty="0" smtClean="0">
                <a:latin typeface="Arial" charset="0"/>
                <a:cs typeface="Arial" charset="0"/>
              </a:rPr>
            </a:br>
            <a:r>
              <a:rPr lang="pl-PL" altLang="pl-PL" dirty="0" smtClean="0">
                <a:latin typeface="Arial" charset="0"/>
                <a:cs typeface="Arial" charset="0"/>
              </a:rPr>
              <a:t>w ramach RPO WŁ na lata 2007-2013</a:t>
            </a:r>
          </a:p>
          <a:p>
            <a:pPr marL="0" indent="0" eaLnBrk="1" hangingPunct="1">
              <a:buNone/>
            </a:pPr>
            <a:r>
              <a:rPr lang="pl-PL" b="1" dirty="0" smtClean="0"/>
              <a:t>      - Promocja </a:t>
            </a:r>
            <a:r>
              <a:rPr lang="pl-PL" b="1" dirty="0"/>
              <a:t>marki regionalnej Łódzkie </a:t>
            </a:r>
            <a:r>
              <a:rPr lang="pl-PL" b="1" dirty="0" smtClean="0"/>
              <a:t>intelektualne (01.12.2011 – </a:t>
            </a:r>
            <a:br>
              <a:rPr lang="pl-PL" b="1" dirty="0" smtClean="0"/>
            </a:br>
            <a:r>
              <a:rPr lang="pl-PL" b="1" dirty="0" smtClean="0"/>
              <a:t>        31.10.2013</a:t>
            </a:r>
            <a:r>
              <a:rPr lang="pl-PL" b="1" dirty="0"/>
              <a:t>)</a:t>
            </a:r>
            <a:endParaRPr lang="pl-PL" b="1" dirty="0" smtClean="0"/>
          </a:p>
          <a:p>
            <a:pPr marL="0" indent="0" eaLnBrk="1" hangingPunct="1">
              <a:buNone/>
            </a:pPr>
            <a:r>
              <a:rPr lang="pl-PL" altLang="pl-PL" b="1" dirty="0">
                <a:latin typeface="Arial" charset="0"/>
                <a:cs typeface="Arial" charset="0"/>
              </a:rPr>
              <a:t>      - Łódzkie </a:t>
            </a:r>
            <a:r>
              <a:rPr lang="pl-PL" altLang="pl-PL" b="1">
                <a:latin typeface="Arial" charset="0"/>
                <a:cs typeface="Arial" charset="0"/>
              </a:rPr>
              <a:t>intelektualne </a:t>
            </a:r>
            <a:r>
              <a:rPr lang="pl-PL" altLang="pl-PL" b="1" smtClean="0">
                <a:latin typeface="Arial" charset="0"/>
                <a:cs typeface="Arial" charset="0"/>
              </a:rPr>
              <a:t>- </a:t>
            </a:r>
            <a:r>
              <a:rPr lang="pl-PL" altLang="pl-PL" b="1" dirty="0">
                <a:latin typeface="Arial" charset="0"/>
                <a:cs typeface="Arial" charset="0"/>
              </a:rPr>
              <a:t>II </a:t>
            </a:r>
            <a:r>
              <a:rPr lang="pl-PL" altLang="pl-PL" b="1" dirty="0" smtClean="0">
                <a:latin typeface="Arial" charset="0"/>
                <a:cs typeface="Arial" charset="0"/>
              </a:rPr>
              <a:t>edycja </a:t>
            </a:r>
            <a:r>
              <a:rPr lang="pl-PL" b="1" dirty="0"/>
              <a:t>(01.01.2014 – 30.06.2015)</a:t>
            </a:r>
            <a:endParaRPr lang="pl-PL" altLang="pl-PL" b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pl-PL" altLang="pl-PL" b="1" dirty="0">
                <a:latin typeface="Arial" charset="0"/>
                <a:cs typeface="Arial" charset="0"/>
              </a:rPr>
              <a:t> </a:t>
            </a:r>
            <a:r>
              <a:rPr lang="pl-PL" altLang="pl-PL" b="1" dirty="0" smtClean="0">
                <a:latin typeface="Arial" charset="0"/>
                <a:cs typeface="Arial" charset="0"/>
              </a:rPr>
              <a:t>     </a:t>
            </a:r>
            <a:r>
              <a:rPr lang="pl-PL" altLang="pl-PL" b="1" dirty="0">
                <a:latin typeface="Arial" charset="0"/>
                <a:cs typeface="Arial" charset="0"/>
              </a:rPr>
              <a:t>- TU JEST KINO!” - promocja sektora audiowizualnego i kultury </a:t>
            </a:r>
            <a:r>
              <a:rPr lang="pl-PL" altLang="pl-PL" b="1" dirty="0" smtClean="0">
                <a:latin typeface="Arial" charset="0"/>
                <a:cs typeface="Arial" charset="0"/>
              </a:rPr>
              <a:t>      </a:t>
            </a:r>
            <a:br>
              <a:rPr lang="pl-PL" altLang="pl-PL" b="1" dirty="0" smtClean="0">
                <a:latin typeface="Arial" charset="0"/>
                <a:cs typeface="Arial" charset="0"/>
              </a:rPr>
            </a:br>
            <a:r>
              <a:rPr lang="pl-PL" altLang="pl-PL" b="1" dirty="0" smtClean="0">
                <a:latin typeface="Arial" charset="0"/>
                <a:cs typeface="Arial" charset="0"/>
              </a:rPr>
              <a:t>        filmowej </a:t>
            </a:r>
            <a:r>
              <a:rPr lang="pl-PL" altLang="pl-PL" b="1" dirty="0">
                <a:latin typeface="Arial" charset="0"/>
                <a:cs typeface="Arial" charset="0"/>
              </a:rPr>
              <a:t>w województwie łódzkim </a:t>
            </a:r>
            <a:r>
              <a:rPr lang="pl-PL" altLang="pl-PL" b="1" dirty="0" smtClean="0">
                <a:latin typeface="Arial" charset="0"/>
                <a:cs typeface="Arial" charset="0"/>
              </a:rPr>
              <a:t>(02.06.2014 </a:t>
            </a:r>
            <a:r>
              <a:rPr lang="pl-PL" altLang="pl-PL" b="1" dirty="0">
                <a:latin typeface="Arial" charset="0"/>
                <a:cs typeface="Arial" charset="0"/>
              </a:rPr>
              <a:t>– </a:t>
            </a:r>
            <a:r>
              <a:rPr lang="pl-PL" altLang="pl-PL" b="1" dirty="0" smtClean="0">
                <a:latin typeface="Arial" charset="0"/>
                <a:cs typeface="Arial" charset="0"/>
              </a:rPr>
              <a:t>30.06.2015)</a:t>
            </a:r>
            <a:endParaRPr lang="pl-PL" altLang="pl-PL" dirty="0">
              <a:latin typeface="Arial" charset="0"/>
              <a:cs typeface="Arial" charset="0"/>
            </a:endParaRPr>
          </a:p>
          <a:p>
            <a:pPr eaLnBrk="1" hangingPunct="1"/>
            <a:endParaRPr lang="pl-PL" altLang="pl-PL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pl-PL" altLang="pl-PL" dirty="0" smtClean="0">
                <a:latin typeface="Arial" charset="0"/>
                <a:cs typeface="Arial" charset="0"/>
              </a:rPr>
              <a:t>Projekty zostały zrealizowane </a:t>
            </a:r>
            <a:r>
              <a:rPr lang="pl-PL" altLang="pl-PL" dirty="0">
                <a:latin typeface="Arial" charset="0"/>
                <a:cs typeface="Arial" charset="0"/>
              </a:rPr>
              <a:t>w ramach Działania III.2: Podnoszenie innowacyjności i konkurencyjności przedsiębiorstw, Osi priorytetowej III: Gospodarka, innowacyjność, </a:t>
            </a:r>
            <a:r>
              <a:rPr lang="pl-PL" altLang="pl-PL" dirty="0" smtClean="0">
                <a:latin typeface="Arial" charset="0"/>
                <a:cs typeface="Arial" charset="0"/>
              </a:rPr>
              <a:t>przedsiębiorczość.</a:t>
            </a:r>
          </a:p>
        </p:txBody>
      </p:sp>
    </p:spTree>
    <p:extLst>
      <p:ext uri="{BB962C8B-B14F-4D97-AF65-F5344CB8AC3E}">
        <p14:creationId xmlns:p14="http://schemas.microsoft.com/office/powerpoint/2010/main" val="2466107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 l="15623" t="6306" r="3428" b="1231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ole tekstowe 2"/>
          <p:cNvSpPr txBox="1"/>
          <p:nvPr/>
        </p:nvSpPr>
        <p:spPr>
          <a:xfrm>
            <a:off x="4572000" y="1"/>
            <a:ext cx="4572000" cy="5986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pl-PL" b="1" dirty="0" smtClean="0">
              <a:solidFill>
                <a:srgbClr val="2D2D8A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pl-PL" sz="5600" b="1" dirty="0" smtClean="0">
                <a:solidFill>
                  <a:srgbClr val="2D2D8A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 jest kino!</a:t>
            </a:r>
          </a:p>
          <a:p>
            <a:pPr algn="r"/>
            <a:r>
              <a:rPr lang="pl-PL" altLang="pl-PL" sz="2400" b="1" dirty="0" smtClean="0">
                <a:solidFill>
                  <a:srgbClr val="FFFFFF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promocja sektora audiowizualnego i kultury filmowej w województwie łódzkim </a:t>
            </a:r>
            <a:br>
              <a:rPr lang="pl-PL" altLang="pl-PL" sz="2400" b="1" dirty="0" smtClean="0">
                <a:solidFill>
                  <a:srgbClr val="FFFFFF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l-PL" sz="2400" b="1" dirty="0" smtClean="0">
              <a:solidFill>
                <a:srgbClr val="FFFFFF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pl-PL" b="1" dirty="0" smtClean="0">
                <a:solidFill>
                  <a:srgbClr val="FFFFFF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www.tujestkino.lodzkie.pl</a:t>
            </a:r>
          </a:p>
          <a:p>
            <a:pPr algn="r"/>
            <a:endParaRPr lang="pl-PL" b="1" dirty="0">
              <a:solidFill>
                <a:srgbClr val="FFFFFF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endParaRPr lang="pl-PL" b="1" dirty="0" smtClean="0">
              <a:solidFill>
                <a:srgbClr val="FFFFFF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endParaRPr lang="pl-PL" b="1" dirty="0" smtClean="0">
              <a:solidFill>
                <a:srgbClr val="FFFFFF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pl-PL" b="1" dirty="0">
                <a:solidFill>
                  <a:srgbClr val="FFFFFF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Wartość projektu: 693.685,22 zł</a:t>
            </a: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pl-PL" b="1" dirty="0">
                <a:solidFill>
                  <a:srgbClr val="FFFFFF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Środki RPO WŁ: 589.632,44 zł</a:t>
            </a: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pl-PL" b="1" dirty="0">
                <a:solidFill>
                  <a:srgbClr val="FFFFFF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Wkład własny WŁ: 104.052,78 zł</a:t>
            </a:r>
          </a:p>
          <a:p>
            <a:pPr algn="r"/>
            <a:endParaRPr lang="pl-PL" b="1" dirty="0" smtClean="0">
              <a:solidFill>
                <a:srgbClr val="FFFFFF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endParaRPr lang="pl-PL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25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ymbol zastępczy tekstu 4"/>
          <p:cNvSpPr>
            <a:spLocks noGrp="1"/>
          </p:cNvSpPr>
          <p:nvPr>
            <p:ph type="body" sz="quarter" idx="10"/>
          </p:nvPr>
        </p:nvSpPr>
        <p:spPr bwMode="auto">
          <a:xfrm>
            <a:off x="971600" y="548680"/>
            <a:ext cx="7272338" cy="6480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endParaRPr lang="pl-PL" altLang="pl-PL" b="1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pl-PL" altLang="pl-PL" b="1" dirty="0" smtClean="0">
                <a:latin typeface="Arial" charset="0"/>
                <a:cs typeface="Arial" charset="0"/>
              </a:rPr>
              <a:t>Tu jest kino! – cele i adresaci</a:t>
            </a:r>
            <a:endParaRPr lang="pl-PL" altLang="pl-PL" dirty="0" smtClean="0">
              <a:latin typeface="Arial" charset="0"/>
              <a:cs typeface="Arial" charset="0"/>
            </a:endParaRPr>
          </a:p>
        </p:txBody>
      </p:sp>
      <p:sp>
        <p:nvSpPr>
          <p:cNvPr id="106500" name="Symbol zastępczy tekstu 6"/>
          <p:cNvSpPr>
            <a:spLocks noGrp="1"/>
          </p:cNvSpPr>
          <p:nvPr>
            <p:ph type="body" sz="quarter" idx="12"/>
          </p:nvPr>
        </p:nvSpPr>
        <p:spPr bwMode="auto">
          <a:xfrm>
            <a:off x="683568" y="1556792"/>
            <a:ext cx="7920880" cy="3455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l-PL" altLang="pl-PL" sz="1400" dirty="0">
                <a:latin typeface="Arial" charset="0"/>
                <a:cs typeface="Arial" charset="0"/>
              </a:rPr>
              <a:t>Cel główny </a:t>
            </a:r>
            <a:r>
              <a:rPr lang="pl-PL" altLang="pl-PL" sz="1400" dirty="0" smtClean="0">
                <a:latin typeface="Arial" charset="0"/>
                <a:cs typeface="Arial" charset="0"/>
              </a:rPr>
              <a:t>projektu </a:t>
            </a:r>
          </a:p>
          <a:p>
            <a:pPr marL="355600" indent="0" eaLnBrk="1" hangingPunct="1">
              <a:buNone/>
            </a:pPr>
            <a:r>
              <a:rPr lang="pl-PL" altLang="pl-PL" sz="1400" b="1" dirty="0">
                <a:latin typeface="Arial" charset="0"/>
                <a:cs typeface="Arial" charset="0"/>
              </a:rPr>
              <a:t>wsparcie kin lokalnych i studyjnych działających na terenie województwa łódzkiego, budowa ich pozytywnego wizerunku, promocja dorobku związanego z kulturą filmową Łodzi i regionu, </a:t>
            </a:r>
            <a:r>
              <a:rPr lang="pl-PL" altLang="pl-PL" sz="1400" b="1" dirty="0" smtClean="0">
                <a:latin typeface="Arial" charset="0"/>
                <a:cs typeface="Arial" charset="0"/>
              </a:rPr>
              <a:t>wzrost </a:t>
            </a:r>
            <a:r>
              <a:rPr lang="pl-PL" altLang="pl-PL" sz="1400" b="1" dirty="0">
                <a:latin typeface="Arial" charset="0"/>
                <a:cs typeface="Arial" charset="0"/>
              </a:rPr>
              <a:t>poziomu wiedzy </a:t>
            </a:r>
            <a:r>
              <a:rPr lang="pl-PL" altLang="pl-PL" sz="1400" b="1" dirty="0" smtClean="0">
                <a:latin typeface="Arial" charset="0"/>
                <a:cs typeface="Arial" charset="0"/>
              </a:rPr>
              <a:t>o </a:t>
            </a:r>
            <a:r>
              <a:rPr lang="pl-PL" altLang="pl-PL" sz="1400" b="1" dirty="0">
                <a:latin typeface="Arial" charset="0"/>
                <a:cs typeface="Arial" charset="0"/>
              </a:rPr>
              <a:t>filmowych tradycjach wśród mieszkańców województwa łódzkiego</a:t>
            </a:r>
            <a:r>
              <a:rPr lang="pl-PL" altLang="pl-PL" sz="1400" b="1" dirty="0" smtClean="0">
                <a:latin typeface="Arial" charset="0"/>
                <a:cs typeface="Arial" charset="0"/>
              </a:rPr>
              <a:t/>
            </a:r>
            <a:br>
              <a:rPr lang="pl-PL" altLang="pl-PL" sz="1400" b="1" dirty="0" smtClean="0">
                <a:latin typeface="Arial" charset="0"/>
                <a:cs typeface="Arial" charset="0"/>
              </a:rPr>
            </a:br>
            <a:endParaRPr lang="pl-PL" altLang="pl-PL" sz="1400" b="1" dirty="0">
              <a:latin typeface="Arial" charset="0"/>
              <a:cs typeface="Arial" charset="0"/>
            </a:endParaRPr>
          </a:p>
          <a:p>
            <a:pPr eaLnBrk="1" hangingPunct="1"/>
            <a:r>
              <a:rPr lang="pl-PL" altLang="pl-PL" sz="1400" dirty="0" smtClean="0">
                <a:latin typeface="Arial" charset="0"/>
                <a:cs typeface="Arial" charset="0"/>
              </a:rPr>
              <a:t>Idea</a:t>
            </a:r>
          </a:p>
          <a:p>
            <a:pPr marL="360363" indent="0" eaLnBrk="1" hangingPunct="1">
              <a:buNone/>
            </a:pPr>
            <a:r>
              <a:rPr lang="pl-PL" altLang="pl-PL" sz="1400" b="1" dirty="0" smtClean="0">
                <a:latin typeface="Arial" charset="0"/>
                <a:cs typeface="Arial" charset="0"/>
              </a:rPr>
              <a:t>zaprezentowanie kulturotwórczego, społecznego </a:t>
            </a:r>
            <a:r>
              <a:rPr lang="pl-PL" altLang="pl-PL" sz="1400" b="1" dirty="0">
                <a:latin typeface="Arial" charset="0"/>
                <a:cs typeface="Arial" charset="0"/>
              </a:rPr>
              <a:t>potencjału kina lokalnego </a:t>
            </a:r>
            <a:r>
              <a:rPr lang="pl-PL" altLang="pl-PL" sz="1400" b="1" dirty="0" smtClean="0">
                <a:latin typeface="Arial" charset="0"/>
                <a:cs typeface="Arial" charset="0"/>
              </a:rPr>
              <a:t>–instytucji prowadzonej </a:t>
            </a:r>
            <a:r>
              <a:rPr lang="pl-PL" altLang="pl-PL" sz="1400" b="1" dirty="0">
                <a:latin typeface="Arial" charset="0"/>
                <a:cs typeface="Arial" charset="0"/>
              </a:rPr>
              <a:t>przez </a:t>
            </a:r>
            <a:r>
              <a:rPr lang="pl-PL" altLang="pl-PL" sz="1400" b="1" dirty="0" smtClean="0">
                <a:latin typeface="Arial" charset="0"/>
                <a:cs typeface="Arial" charset="0"/>
              </a:rPr>
              <a:t>ludzi z pasją, miejsca</a:t>
            </a:r>
            <a:r>
              <a:rPr lang="pl-PL" altLang="pl-PL" sz="1400" b="1" dirty="0">
                <a:latin typeface="Arial" charset="0"/>
                <a:cs typeface="Arial" charset="0"/>
              </a:rPr>
              <a:t>, z którym wiążą się emocje mieszkańców i które zarówno w przeszłości – jak i dziś w epoce rozwoju komercyjnych kin sieciowych i multipleksów, może być atrakcyjne dla lokalnej </a:t>
            </a:r>
            <a:r>
              <a:rPr lang="pl-PL" altLang="pl-PL" sz="1400" b="1" dirty="0" smtClean="0">
                <a:latin typeface="Arial" charset="0"/>
                <a:cs typeface="Arial" charset="0"/>
              </a:rPr>
              <a:t>społeczności</a:t>
            </a:r>
          </a:p>
          <a:p>
            <a:pPr eaLnBrk="1" hangingPunct="1"/>
            <a:endParaRPr lang="pl-PL" altLang="pl-PL" sz="1400" dirty="0">
              <a:latin typeface="Arial" charset="0"/>
              <a:cs typeface="Arial" charset="0"/>
            </a:endParaRPr>
          </a:p>
          <a:p>
            <a:pPr eaLnBrk="1" hangingPunct="1"/>
            <a:r>
              <a:rPr lang="pl-PL" altLang="pl-PL" sz="1400" dirty="0" smtClean="0">
                <a:latin typeface="Arial" charset="0"/>
                <a:cs typeface="Arial" charset="0"/>
              </a:rPr>
              <a:t>Adresaci</a:t>
            </a:r>
          </a:p>
          <a:p>
            <a:pPr marL="355600" indent="0" eaLnBrk="1" hangingPunct="1">
              <a:buNone/>
            </a:pPr>
            <a:r>
              <a:rPr lang="pl-PL" altLang="pl-PL" sz="1400" b="1" dirty="0">
                <a:latin typeface="Arial" charset="0"/>
                <a:cs typeface="Arial" charset="0"/>
              </a:rPr>
              <a:t>mieszkańcy województwa łódzkiego (w szczególności tych miejscowości gdzie znajdują się i funkcjonują kina lokalne), kina lokalne Regionalnej Sieci Kin Cyfrowych Województwa Łódzkiego, instytucje kultury, organizacje pozarządowe prowadzące działalność w obszarze filmu, </a:t>
            </a:r>
            <a:r>
              <a:rPr lang="pl-PL" altLang="pl-PL" sz="1400" b="1" dirty="0" smtClean="0">
                <a:latin typeface="Arial" charset="0"/>
                <a:cs typeface="Arial" charset="0"/>
              </a:rPr>
              <a:t>inne podmioty </a:t>
            </a:r>
            <a:r>
              <a:rPr lang="pl-PL" altLang="pl-PL" sz="1400" b="1" dirty="0">
                <a:latin typeface="Arial" charset="0"/>
                <a:cs typeface="Arial" charset="0"/>
              </a:rPr>
              <a:t>związane z sektorem </a:t>
            </a:r>
            <a:r>
              <a:rPr lang="pl-PL" altLang="pl-PL" sz="1400" b="1" dirty="0" smtClean="0">
                <a:latin typeface="Arial" charset="0"/>
                <a:cs typeface="Arial" charset="0"/>
              </a:rPr>
              <a:t>kinematografii</a:t>
            </a:r>
          </a:p>
          <a:p>
            <a:pPr marL="0" indent="0" eaLnBrk="1" hangingPunct="1">
              <a:buNone/>
            </a:pPr>
            <a:endParaRPr lang="pl-PL" altLang="pl-PL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121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989891" y="620688"/>
            <a:ext cx="7272288" cy="864096"/>
          </a:xfrm>
        </p:spPr>
        <p:txBody>
          <a:bodyPr/>
          <a:lstStyle/>
          <a:p>
            <a:pPr lvl="0" eaLnBrk="1" hangingPunct="1"/>
            <a:r>
              <a:rPr lang="pl-PL" altLang="pl-PL" b="1" dirty="0">
                <a:latin typeface="Arial" charset="0"/>
                <a:cs typeface="Arial" charset="0"/>
              </a:rPr>
              <a:t>Tu jest kino</a:t>
            </a:r>
            <a:r>
              <a:rPr lang="pl-PL" altLang="pl-PL" b="1" dirty="0" smtClean="0">
                <a:latin typeface="Arial" charset="0"/>
                <a:cs typeface="Arial" charset="0"/>
              </a:rPr>
              <a:t>! – partnerzy i patroni medialni</a:t>
            </a:r>
            <a:endParaRPr lang="pl-P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700808"/>
            <a:ext cx="7740921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3823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ymbol zastępczy tekstu 4"/>
          <p:cNvSpPr>
            <a:spLocks noGrp="1"/>
          </p:cNvSpPr>
          <p:nvPr>
            <p:ph type="body" sz="quarter" idx="10"/>
          </p:nvPr>
        </p:nvSpPr>
        <p:spPr bwMode="auto">
          <a:xfrm>
            <a:off x="971600" y="548680"/>
            <a:ext cx="7272338" cy="6480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endParaRPr lang="pl-PL" altLang="pl-PL" b="1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pl-PL" altLang="pl-PL" b="1" dirty="0" smtClean="0">
                <a:latin typeface="Arial" charset="0"/>
                <a:cs typeface="Arial" charset="0"/>
              </a:rPr>
              <a:t>Tu jest kino! – to się udało!</a:t>
            </a:r>
            <a:endParaRPr lang="pl-PL" altLang="pl-PL" dirty="0" smtClean="0">
              <a:latin typeface="Arial" charset="0"/>
              <a:cs typeface="Arial" charset="0"/>
            </a:endParaRPr>
          </a:p>
        </p:txBody>
      </p:sp>
      <p:sp>
        <p:nvSpPr>
          <p:cNvPr id="106500" name="Symbol zastępczy tekstu 6"/>
          <p:cNvSpPr>
            <a:spLocks noGrp="1"/>
          </p:cNvSpPr>
          <p:nvPr>
            <p:ph type="body" sz="quarter" idx="12"/>
          </p:nvPr>
        </p:nvSpPr>
        <p:spPr bwMode="auto">
          <a:xfrm>
            <a:off x="827584" y="1844824"/>
            <a:ext cx="7416354" cy="3455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l-PL" altLang="pl-PL" dirty="0" smtClean="0">
                <a:latin typeface="Arial" charset="0"/>
                <a:cs typeface="Arial" charset="0"/>
              </a:rPr>
              <a:t>Zorganizowano </a:t>
            </a:r>
            <a:r>
              <a:rPr lang="pl-PL" altLang="pl-PL" b="1" dirty="0" smtClean="0">
                <a:latin typeface="Arial" charset="0"/>
                <a:cs typeface="Arial" charset="0"/>
              </a:rPr>
              <a:t>dwie konferencje</a:t>
            </a:r>
            <a:r>
              <a:rPr lang="pl-PL" altLang="pl-PL" dirty="0" smtClean="0">
                <a:latin typeface="Arial" charset="0"/>
                <a:cs typeface="Arial" charset="0"/>
              </a:rPr>
              <a:t>: Forum </a:t>
            </a:r>
            <a:r>
              <a:rPr lang="pl-PL" altLang="pl-PL" dirty="0">
                <a:latin typeface="Arial" charset="0"/>
                <a:cs typeface="Arial" charset="0"/>
              </a:rPr>
              <a:t>Regionalne otwierające projekt (21.11.2014 w Bełchatowie), konferencję ogólnopolską „TU JEST KINO!” – edukacja filmowa a kina lokalne </a:t>
            </a:r>
            <a:r>
              <a:rPr lang="pl-PL" altLang="pl-PL" dirty="0" smtClean="0">
                <a:latin typeface="Arial" charset="0"/>
                <a:cs typeface="Arial" charset="0"/>
              </a:rPr>
              <a:t>z udziałem m.in. Krzysztofa Zanussiego </a:t>
            </a:r>
            <a:br>
              <a:rPr lang="pl-PL" altLang="pl-PL" dirty="0" smtClean="0">
                <a:latin typeface="Arial" charset="0"/>
                <a:cs typeface="Arial" charset="0"/>
              </a:rPr>
            </a:br>
            <a:r>
              <a:rPr lang="pl-PL" altLang="pl-PL" dirty="0" smtClean="0">
                <a:latin typeface="Arial" charset="0"/>
                <a:cs typeface="Arial" charset="0"/>
              </a:rPr>
              <a:t>(14-15.05.2015 </a:t>
            </a:r>
            <a:r>
              <a:rPr lang="pl-PL" altLang="pl-PL" dirty="0">
                <a:latin typeface="Arial" charset="0"/>
                <a:cs typeface="Arial" charset="0"/>
              </a:rPr>
              <a:t>w Łodzi</a:t>
            </a:r>
            <a:r>
              <a:rPr lang="pl-PL" altLang="pl-PL" dirty="0" smtClean="0">
                <a:latin typeface="Arial" charset="0"/>
                <a:cs typeface="Arial" charset="0"/>
              </a:rPr>
              <a:t>)</a:t>
            </a:r>
          </a:p>
          <a:p>
            <a:pPr eaLnBrk="1" hangingPunct="1"/>
            <a:r>
              <a:rPr lang="pl-PL" altLang="pl-PL" dirty="0" smtClean="0">
                <a:latin typeface="Arial" charset="0"/>
                <a:cs typeface="Arial" charset="0"/>
              </a:rPr>
              <a:t>Zrealizowano </a:t>
            </a:r>
            <a:r>
              <a:rPr lang="pl-PL" altLang="pl-PL" b="1" dirty="0" smtClean="0">
                <a:latin typeface="Arial" charset="0"/>
                <a:cs typeface="Arial" charset="0"/>
              </a:rPr>
              <a:t>film</a:t>
            </a:r>
            <a:r>
              <a:rPr lang="pl-PL" altLang="pl-PL" dirty="0" smtClean="0">
                <a:latin typeface="Arial" charset="0"/>
                <a:cs typeface="Arial" charset="0"/>
              </a:rPr>
              <a:t> promujący lokalne kina w </a:t>
            </a:r>
            <a:r>
              <a:rPr lang="pl-PL" altLang="pl-PL" dirty="0">
                <a:latin typeface="Arial" charset="0"/>
                <a:cs typeface="Arial" charset="0"/>
              </a:rPr>
              <a:t>województwie </a:t>
            </a:r>
            <a:r>
              <a:rPr lang="pl-PL" altLang="pl-PL" dirty="0" smtClean="0">
                <a:latin typeface="Arial" charset="0"/>
                <a:cs typeface="Arial" charset="0"/>
              </a:rPr>
              <a:t>łódzkim, oficjalna premiera </a:t>
            </a:r>
            <a:r>
              <a:rPr lang="pl-PL" altLang="pl-PL" dirty="0">
                <a:latin typeface="Arial" charset="0"/>
                <a:cs typeface="Arial" charset="0"/>
              </a:rPr>
              <a:t>filmu </a:t>
            </a:r>
            <a:r>
              <a:rPr lang="pl-PL" altLang="pl-PL" dirty="0" smtClean="0">
                <a:latin typeface="Arial" charset="0"/>
                <a:cs typeface="Arial" charset="0"/>
              </a:rPr>
              <a:t>odbyła się 20.05.2015 w Miejskim Centrum Kultury </a:t>
            </a:r>
            <a:br>
              <a:rPr lang="pl-PL" altLang="pl-PL" dirty="0" smtClean="0">
                <a:latin typeface="Arial" charset="0"/>
                <a:cs typeface="Arial" charset="0"/>
              </a:rPr>
            </a:br>
            <a:r>
              <a:rPr lang="pl-PL" altLang="pl-PL" dirty="0" smtClean="0">
                <a:latin typeface="Arial" charset="0"/>
                <a:cs typeface="Arial" charset="0"/>
              </a:rPr>
              <a:t>w Bełchatowie, film był emitowany w TVP Łódź</a:t>
            </a:r>
            <a:endParaRPr lang="pl-PL" altLang="pl-PL" dirty="0">
              <a:latin typeface="Arial" charset="0"/>
              <a:cs typeface="Arial" charset="0"/>
            </a:endParaRPr>
          </a:p>
          <a:p>
            <a:pPr eaLnBrk="1" hangingPunct="1"/>
            <a:r>
              <a:rPr lang="pl-PL" altLang="pl-PL" dirty="0" smtClean="0">
                <a:latin typeface="Arial" charset="0"/>
                <a:cs typeface="Arial" charset="0"/>
              </a:rPr>
              <a:t>Zrealizowano </a:t>
            </a:r>
            <a:r>
              <a:rPr lang="pl-PL" altLang="pl-PL" b="1" dirty="0" smtClean="0">
                <a:latin typeface="Arial" charset="0"/>
                <a:cs typeface="Arial" charset="0"/>
              </a:rPr>
              <a:t>akcję zbierania archiwaliów </a:t>
            </a:r>
            <a:r>
              <a:rPr lang="pl-PL" altLang="pl-PL" dirty="0" smtClean="0">
                <a:latin typeface="Arial" charset="0"/>
                <a:cs typeface="Arial" charset="0"/>
              </a:rPr>
              <a:t>dotyczących kin w Bełchatowie, Skierniewicach, Wieluniu, Łowiczu, Radomsku </a:t>
            </a:r>
          </a:p>
          <a:p>
            <a:pPr eaLnBrk="1" hangingPunct="1"/>
            <a:r>
              <a:rPr lang="pl-PL" altLang="pl-PL" b="1" dirty="0" smtClean="0">
                <a:latin typeface="Arial" charset="0"/>
                <a:cs typeface="Arial" charset="0"/>
              </a:rPr>
              <a:t>Opublikowano wspomnienia o lokalnych kinach </a:t>
            </a:r>
            <a:r>
              <a:rPr lang="pl-PL" altLang="pl-PL" dirty="0" smtClean="0">
                <a:latin typeface="Arial" charset="0"/>
                <a:cs typeface="Arial" charset="0"/>
              </a:rPr>
              <a:t>w prasie lokalnej („Dziennik Łódzki” – Skierniewice, Bełchatów, Łowicz, Radomsko, Wieluń)</a:t>
            </a:r>
          </a:p>
          <a:p>
            <a:pPr eaLnBrk="1" hangingPunct="1"/>
            <a:r>
              <a:rPr lang="pl-PL" altLang="pl-PL" dirty="0">
                <a:latin typeface="Arial" charset="0"/>
                <a:cs typeface="Arial" charset="0"/>
              </a:rPr>
              <a:t>Na stronie </a:t>
            </a:r>
            <a:r>
              <a:rPr lang="pl-PL" altLang="pl-PL" b="1" dirty="0">
                <a:solidFill>
                  <a:srgbClr val="002060"/>
                </a:solidFill>
                <a:latin typeface="Arial" charset="0"/>
                <a:cs typeface="Arial" charset="0"/>
              </a:rPr>
              <a:t>www.tujestkino.lodzkie.pl</a:t>
            </a:r>
            <a:r>
              <a:rPr lang="pl-PL" altLang="pl-PL" dirty="0">
                <a:latin typeface="Arial" charset="0"/>
                <a:cs typeface="Arial" charset="0"/>
              </a:rPr>
              <a:t> powstało </a:t>
            </a:r>
            <a:r>
              <a:rPr lang="pl-PL" altLang="pl-PL" b="1" dirty="0">
                <a:latin typeface="Arial" charset="0"/>
                <a:cs typeface="Arial" charset="0"/>
              </a:rPr>
              <a:t>wirtualne archiwum </a:t>
            </a:r>
            <a:r>
              <a:rPr lang="pl-PL" altLang="pl-PL" dirty="0">
                <a:latin typeface="Arial" charset="0"/>
                <a:cs typeface="Arial" charset="0"/>
              </a:rPr>
              <a:t>poświęcone kinom w województwie łódzkim (tym już nieistniejącym </a:t>
            </a:r>
            <a:br>
              <a:rPr lang="pl-PL" altLang="pl-PL" dirty="0">
                <a:latin typeface="Arial" charset="0"/>
                <a:cs typeface="Arial" charset="0"/>
              </a:rPr>
            </a:br>
            <a:r>
              <a:rPr lang="pl-PL" altLang="pl-PL" dirty="0">
                <a:latin typeface="Arial" charset="0"/>
                <a:cs typeface="Arial" charset="0"/>
              </a:rPr>
              <a:t>i obecnym) zawierające zdjęcia, wspomnienia, artykuły</a:t>
            </a:r>
          </a:p>
          <a:p>
            <a:pPr eaLnBrk="1" hangingPunct="1"/>
            <a:endParaRPr lang="pl-PL" altLang="pl-PL" dirty="0">
              <a:latin typeface="Arial" charset="0"/>
              <a:cs typeface="Arial" charset="0"/>
            </a:endParaRPr>
          </a:p>
          <a:p>
            <a:pPr eaLnBrk="1" hangingPunct="1"/>
            <a:endParaRPr lang="pl-PL" altLang="pl-PL" dirty="0" smtClean="0">
              <a:latin typeface="Arial" charset="0"/>
              <a:cs typeface="Arial" charset="0"/>
            </a:endParaRPr>
          </a:p>
          <a:p>
            <a:pPr eaLnBrk="1" hangingPunct="1"/>
            <a:endParaRPr lang="pl-PL" altLang="pl-PL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319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ymbol zastępczy tekstu 4"/>
          <p:cNvSpPr>
            <a:spLocks noGrp="1"/>
          </p:cNvSpPr>
          <p:nvPr>
            <p:ph type="body" sz="quarter" idx="10"/>
          </p:nvPr>
        </p:nvSpPr>
        <p:spPr bwMode="auto">
          <a:xfrm>
            <a:off x="971600" y="620688"/>
            <a:ext cx="7272338" cy="86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pl-PL" altLang="pl-PL" b="1" dirty="0" smtClean="0">
                <a:latin typeface="Arial" charset="0"/>
                <a:cs typeface="Arial" charset="0"/>
              </a:rPr>
              <a:t>Zapraszamy na tujestkino.lodzkie.pl!</a:t>
            </a:r>
            <a:endParaRPr lang="pl-PL" altLang="pl-PL" b="1" dirty="0">
              <a:latin typeface="Arial" charset="0"/>
              <a:cs typeface="Arial" charset="0"/>
            </a:endParaRPr>
          </a:p>
        </p:txBody>
      </p:sp>
      <p:sp>
        <p:nvSpPr>
          <p:cNvPr id="2" name="Symbol zastępczy tekstu 1"/>
          <p:cNvSpPr>
            <a:spLocks noGrp="1"/>
          </p:cNvSpPr>
          <p:nvPr>
            <p:ph type="body" sz="quarter" idx="12"/>
          </p:nvPr>
        </p:nvSpPr>
        <p:spPr>
          <a:xfrm>
            <a:off x="611560" y="1412776"/>
            <a:ext cx="7848872" cy="3455988"/>
          </a:xfrm>
        </p:spPr>
        <p:txBody>
          <a:bodyPr/>
          <a:lstStyle/>
          <a:p>
            <a:pPr marL="355600" indent="0">
              <a:buNone/>
            </a:pPr>
            <a:endParaRPr lang="pl-PL" dirty="0" smtClean="0"/>
          </a:p>
          <a:p>
            <a:pPr marL="355600" indent="0">
              <a:buNone/>
            </a:pP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  <a:p>
            <a:pPr marL="0" indent="0">
              <a:buNone/>
            </a:pPr>
            <a:endParaRPr lang="pl-PL" dirty="0" smtClean="0"/>
          </a:p>
        </p:txBody>
      </p:sp>
      <p:sp>
        <p:nvSpPr>
          <p:cNvPr id="3" name="Prostokąt 2"/>
          <p:cNvSpPr/>
          <p:nvPr/>
        </p:nvSpPr>
        <p:spPr>
          <a:xfrm>
            <a:off x="6550393" y="2764085"/>
            <a:ext cx="21602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4CA0"/>
              </a:buClr>
            </a:pPr>
            <a:r>
              <a:rPr lang="pl-PL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zalogowani użytkownicy </a:t>
            </a:r>
            <a:r>
              <a:rPr lang="pl-PL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strony www </a:t>
            </a:r>
            <a:r>
              <a:rPr lang="pl-PL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samodzielnie mogą przesłać </a:t>
            </a:r>
            <a:r>
              <a:rPr lang="pl-PL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materiały do zamieszczenia </a:t>
            </a:r>
            <a:br>
              <a:rPr lang="pl-PL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pl-PL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na </a:t>
            </a:r>
            <a:r>
              <a:rPr lang="pl-PL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portalu</a:t>
            </a:r>
            <a:endParaRPr lang="pl-PL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" t="7332" r="1643" b="4571"/>
          <a:stretch/>
        </p:blipFill>
        <p:spPr bwMode="auto">
          <a:xfrm>
            <a:off x="611560" y="1628800"/>
            <a:ext cx="5464727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y ze strzałką 5"/>
          <p:cNvCxnSpPr>
            <a:stCxn id="3" idx="1"/>
          </p:cNvCxnSpPr>
          <p:nvPr/>
        </p:nvCxnSpPr>
        <p:spPr>
          <a:xfrm flipH="1">
            <a:off x="5038527" y="3456583"/>
            <a:ext cx="1511866" cy="277470"/>
          </a:xfrm>
          <a:prstGeom prst="straightConnector1">
            <a:avLst/>
          </a:prstGeom>
          <a:ln w="57150" cmpd="sng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/>
          <p:cNvCxnSpPr>
            <a:stCxn id="12" idx="1"/>
          </p:cNvCxnSpPr>
          <p:nvPr/>
        </p:nvCxnSpPr>
        <p:spPr>
          <a:xfrm flipH="1">
            <a:off x="5220072" y="2239692"/>
            <a:ext cx="1317612" cy="181196"/>
          </a:xfrm>
          <a:prstGeom prst="straightConnector1">
            <a:avLst/>
          </a:prstGeom>
          <a:ln w="57150" cmpd="sng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rostokąt 11"/>
          <p:cNvSpPr/>
          <p:nvPr/>
        </p:nvSpPr>
        <p:spPr>
          <a:xfrm>
            <a:off x="6537684" y="1978082"/>
            <a:ext cx="2160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4CA0"/>
              </a:buClr>
            </a:pPr>
            <a:r>
              <a:rPr lang="pl-PL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strona zawiera mapę kin w regionie z opisami</a:t>
            </a:r>
            <a:endParaRPr lang="pl-PL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Łącznik prosty ze strzałką 19"/>
          <p:cNvCxnSpPr/>
          <p:nvPr/>
        </p:nvCxnSpPr>
        <p:spPr>
          <a:xfrm flipH="1">
            <a:off x="5032301" y="4653136"/>
            <a:ext cx="1455962" cy="340880"/>
          </a:xfrm>
          <a:prstGeom prst="straightConnector1">
            <a:avLst/>
          </a:prstGeom>
          <a:ln w="57150" cmpd="sng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rostokąt 21"/>
          <p:cNvSpPr/>
          <p:nvPr/>
        </p:nvSpPr>
        <p:spPr>
          <a:xfrm>
            <a:off x="6550393" y="4437112"/>
            <a:ext cx="216024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4CA0"/>
              </a:buClr>
            </a:pPr>
            <a:r>
              <a:rPr lang="pl-PL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Strona zwiera wywiady </a:t>
            </a:r>
            <a:br>
              <a:rPr lang="pl-PL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pl-PL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 ludźmi kina, materiały audio i video, informacje o wydarzeniach w kinach lokalnych</a:t>
            </a:r>
            <a:endParaRPr lang="pl-PL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686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ymbol zastępczy tekstu 4"/>
          <p:cNvSpPr>
            <a:spLocks noGrp="1"/>
          </p:cNvSpPr>
          <p:nvPr>
            <p:ph type="body" sz="quarter" idx="10"/>
          </p:nvPr>
        </p:nvSpPr>
        <p:spPr bwMode="auto">
          <a:xfrm>
            <a:off x="971600" y="548680"/>
            <a:ext cx="7272338" cy="6480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endParaRPr lang="pl-PL" altLang="pl-PL" b="1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pl-PL" altLang="pl-PL" b="1" dirty="0" smtClean="0">
                <a:latin typeface="Arial" charset="0"/>
                <a:cs typeface="Arial" charset="0"/>
              </a:rPr>
              <a:t>Tu jest kino! – dlaczego było warto?</a:t>
            </a:r>
            <a:endParaRPr lang="pl-PL" altLang="pl-PL" dirty="0" smtClean="0">
              <a:latin typeface="Arial" charset="0"/>
              <a:cs typeface="Arial" charset="0"/>
            </a:endParaRPr>
          </a:p>
        </p:txBody>
      </p:sp>
      <p:sp>
        <p:nvSpPr>
          <p:cNvPr id="106500" name="Symbol zastępczy tekstu 6"/>
          <p:cNvSpPr>
            <a:spLocks noGrp="1"/>
          </p:cNvSpPr>
          <p:nvPr>
            <p:ph type="body" sz="quarter" idx="12"/>
          </p:nvPr>
        </p:nvSpPr>
        <p:spPr bwMode="auto">
          <a:xfrm>
            <a:off x="827584" y="1844824"/>
            <a:ext cx="7416354" cy="3455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l-PL" altLang="pl-PL" dirty="0" smtClean="0">
                <a:latin typeface="Arial" charset="0"/>
                <a:cs typeface="Arial" charset="0"/>
              </a:rPr>
              <a:t>Dzięki zorganizowanym konferencjom zintegrowano środowisko kin </a:t>
            </a:r>
            <a:br>
              <a:rPr lang="pl-PL" altLang="pl-PL" dirty="0" smtClean="0">
                <a:latin typeface="Arial" charset="0"/>
                <a:cs typeface="Arial" charset="0"/>
              </a:rPr>
            </a:br>
            <a:r>
              <a:rPr lang="pl-PL" altLang="pl-PL" dirty="0" smtClean="0">
                <a:latin typeface="Arial" charset="0"/>
                <a:cs typeface="Arial" charset="0"/>
              </a:rPr>
              <a:t>i instytucji kultury w regionie posiadających kina, zainspirowano do nowych działań edukacyjnych i animacyjnych lub ich kontynuacji </a:t>
            </a:r>
          </a:p>
          <a:p>
            <a:pPr eaLnBrk="1" hangingPunct="1"/>
            <a:r>
              <a:rPr lang="pl-PL" altLang="pl-PL" dirty="0" smtClean="0">
                <a:latin typeface="Arial" charset="0"/>
                <a:cs typeface="Arial" charset="0"/>
              </a:rPr>
              <a:t>Ułatwiono kontakt lokalnych animatorów z regionu z organizacjami ogólnopolskimi zajmującymi się rozwojem kin </a:t>
            </a:r>
          </a:p>
          <a:p>
            <a:pPr eaLnBrk="1" hangingPunct="1"/>
            <a:r>
              <a:rPr lang="pl-PL" altLang="pl-PL" dirty="0" smtClean="0">
                <a:latin typeface="Arial" charset="0"/>
                <a:cs typeface="Arial" charset="0"/>
              </a:rPr>
              <a:t>Pierwszy raz w skali regionu, ale też kraju podjęto się integracji środowiska filmoznawców i animatorów co owocuje wspólnymi kontaktami i wymianą wiedzy</a:t>
            </a:r>
          </a:p>
          <a:p>
            <a:pPr eaLnBrk="1" hangingPunct="1"/>
            <a:r>
              <a:rPr lang="pl-PL" altLang="pl-PL" dirty="0" smtClean="0">
                <a:latin typeface="Arial" charset="0"/>
                <a:cs typeface="Arial" charset="0"/>
              </a:rPr>
              <a:t>Zapewniono promocję lokalnym kinom, które na co dzień nie mają środków na reklamę w prasie czy telewizji</a:t>
            </a:r>
          </a:p>
          <a:p>
            <a:pPr eaLnBrk="1" hangingPunct="1"/>
            <a:r>
              <a:rPr lang="pl-PL" altLang="pl-PL" dirty="0" smtClean="0">
                <a:latin typeface="Arial" charset="0"/>
                <a:cs typeface="Arial" charset="0"/>
              </a:rPr>
              <a:t>Zwrócono uwagę instytucji kultury </a:t>
            </a:r>
            <a:r>
              <a:rPr lang="pl-PL" altLang="pl-PL" smtClean="0">
                <a:latin typeface="Arial" charset="0"/>
                <a:cs typeface="Arial" charset="0"/>
              </a:rPr>
              <a:t>i lokalnych </a:t>
            </a:r>
            <a:r>
              <a:rPr lang="pl-PL" altLang="pl-PL" dirty="0" smtClean="0">
                <a:latin typeface="Arial" charset="0"/>
                <a:cs typeface="Arial" charset="0"/>
              </a:rPr>
              <a:t>władz na korzyści </a:t>
            </a:r>
            <a:r>
              <a:rPr lang="pl-PL" altLang="pl-PL" smtClean="0">
                <a:latin typeface="Arial" charset="0"/>
                <a:cs typeface="Arial" charset="0"/>
              </a:rPr>
              <a:t>płynące </a:t>
            </a:r>
            <a:br>
              <a:rPr lang="pl-PL" altLang="pl-PL" smtClean="0">
                <a:latin typeface="Arial" charset="0"/>
                <a:cs typeface="Arial" charset="0"/>
              </a:rPr>
            </a:br>
            <a:r>
              <a:rPr lang="pl-PL" altLang="pl-PL" smtClean="0">
                <a:latin typeface="Arial" charset="0"/>
                <a:cs typeface="Arial" charset="0"/>
              </a:rPr>
              <a:t>z </a:t>
            </a:r>
            <a:r>
              <a:rPr lang="pl-PL" altLang="pl-PL" dirty="0" smtClean="0">
                <a:latin typeface="Arial" charset="0"/>
                <a:cs typeface="Arial" charset="0"/>
              </a:rPr>
              <a:t>posiadania kina i konieczność prowadzenia inwestycji i działalności merytorycznej w obszarze kina</a:t>
            </a:r>
          </a:p>
          <a:p>
            <a:pPr eaLnBrk="1" hangingPunct="1"/>
            <a:endParaRPr lang="pl-PL" altLang="pl-PL" dirty="0">
              <a:latin typeface="Arial" charset="0"/>
              <a:cs typeface="Arial" charset="0"/>
            </a:endParaRPr>
          </a:p>
          <a:p>
            <a:pPr eaLnBrk="1" hangingPunct="1"/>
            <a:endParaRPr lang="pl-PL" altLang="pl-PL" dirty="0" smtClean="0">
              <a:latin typeface="Arial" charset="0"/>
              <a:cs typeface="Arial" charset="0"/>
            </a:endParaRPr>
          </a:p>
          <a:p>
            <a:pPr eaLnBrk="1" hangingPunct="1"/>
            <a:endParaRPr lang="pl-PL" altLang="pl-PL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608345"/>
      </p:ext>
    </p:extLst>
  </p:cSld>
  <p:clrMapOvr>
    <a:masterClrMapping/>
  </p:clrMapOvr>
</p:sld>
</file>

<file path=ppt/theme/theme1.xml><?xml version="1.0" encoding="utf-8"?>
<a:theme xmlns:a="http://schemas.openxmlformats.org/drawingml/2006/main" name="pomarańcz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ranat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granat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556</TotalTime>
  <Words>178</Words>
  <Application>Microsoft Office PowerPoint</Application>
  <PresentationFormat>Pokaz na ekranie (4:3)</PresentationFormat>
  <Paragraphs>53</Paragraphs>
  <Slides>8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4</vt:i4>
      </vt:variant>
      <vt:variant>
        <vt:lpstr>Tytuły slajdów</vt:lpstr>
      </vt:variant>
      <vt:variant>
        <vt:i4>8</vt:i4>
      </vt:variant>
    </vt:vector>
  </HeadingPairs>
  <TitlesOfParts>
    <vt:vector size="12" baseType="lpstr">
      <vt:lpstr>pomarańczowy</vt:lpstr>
      <vt:lpstr>granatowy</vt:lpstr>
      <vt:lpstr>1_granatowy</vt:lpstr>
      <vt:lpstr>Projekt domyślny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Ewa Zagrodnik</dc:creator>
  <cp:lastModifiedBy>Barbara Fronczkowska</cp:lastModifiedBy>
  <cp:revision>61</cp:revision>
  <cp:lastPrinted>2015-11-19T07:37:22Z</cp:lastPrinted>
  <dcterms:created xsi:type="dcterms:W3CDTF">2015-06-18T07:08:46Z</dcterms:created>
  <dcterms:modified xsi:type="dcterms:W3CDTF">2017-06-09T09:39:55Z</dcterms:modified>
</cp:coreProperties>
</file>